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ato"/>
      <p:regular r:id="rId29"/>
      <p:bold r:id="rId30"/>
      <p:italic r:id="rId31"/>
      <p:boldItalic r:id="rId32"/>
    </p:embeddedFont>
    <p:embeddedFont>
      <p:font typeface="Lato Black"/>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5" roundtripDataSignature="AMtx7mhqj2fgWFhFuPwhGQbWDrX7sIO3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LatoBlack-bold.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LatoBlack-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9c6a7b713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9c6a7b7132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9dad629e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9dad629ee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9dad629ee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19dad629ee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9dad629ee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19dad629ee8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a2d7e67aa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a2d7e67aa3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9dad629ee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9dad629ee8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9dad629e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9dad629ee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9dad629ee8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9dad629ee8_1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a2d7e67aa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a2d7e67aa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9dad629ee8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9dad629ee8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9c6a7b713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9c6a7b713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a2d7e67aa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a2d7e67aa3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a2d7e67aa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a2d7e67aa3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9dad629ee8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9dad629ee8_1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dad629ee8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19dad629ee8_1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9c6a7b713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9c6a7b7132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a2d7e67a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a2d7e67aa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6d54b7b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26d54b7bb5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a2d7e67aa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a2d7e67aa3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c6a7b713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9c6a7b7132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hyperlink" Target="https://www.youtube.com/playlist?list=PLjssOqZXgc06-LY-aZ6WUX6ANB6_9Jzm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hyperlink" Target="https://www.comesa.int/" TargetMode="External"/><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6226" l="0" r="0" t="0"/>
          <a:stretch/>
        </p:blipFill>
        <p:spPr>
          <a:xfrm>
            <a:off x="0" y="792600"/>
            <a:ext cx="9144003" cy="4350900"/>
          </a:xfrm>
          <a:prstGeom prst="rect">
            <a:avLst/>
          </a:prstGeom>
          <a:noFill/>
          <a:ln>
            <a:noFill/>
          </a:ln>
        </p:spPr>
      </p:pic>
      <p:sp>
        <p:nvSpPr>
          <p:cNvPr id="55" name="Google Shape;55;p1"/>
          <p:cNvSpPr/>
          <p:nvPr/>
        </p:nvSpPr>
        <p:spPr>
          <a:xfrm>
            <a:off x="0" y="0"/>
            <a:ext cx="9144000" cy="7926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56" name="Google Shape;56;p1"/>
          <p:cNvPicPr preferRelativeResize="0"/>
          <p:nvPr/>
        </p:nvPicPr>
        <p:blipFill rotWithShape="1">
          <a:blip r:embed="rId4">
            <a:alphaModFix/>
          </a:blip>
          <a:srcRect b="0" l="0" r="0" t="0"/>
          <a:stretch/>
        </p:blipFill>
        <p:spPr>
          <a:xfrm>
            <a:off x="8300025" y="130150"/>
            <a:ext cx="532275" cy="532275"/>
          </a:xfrm>
          <a:prstGeom prst="rect">
            <a:avLst/>
          </a:prstGeom>
          <a:noFill/>
          <a:ln>
            <a:noFill/>
          </a:ln>
        </p:spPr>
      </p:pic>
      <p:sp>
        <p:nvSpPr>
          <p:cNvPr id="57" name="Google Shape;57;p1"/>
          <p:cNvSpPr txBox="1"/>
          <p:nvPr>
            <p:ph type="ctrTitle"/>
          </p:nvPr>
        </p:nvSpPr>
        <p:spPr>
          <a:xfrm>
            <a:off x="311700" y="909700"/>
            <a:ext cx="8520600" cy="10701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rgbClr val="E9632E"/>
              </a:buClr>
              <a:buSzPct val="77419"/>
              <a:buFont typeface="Arial"/>
              <a:buNone/>
            </a:pPr>
            <a:r>
              <a:rPr b="1" lang="pt-BR" sz="3100">
                <a:highlight>
                  <a:srgbClr val="A81D81"/>
                </a:highlight>
              </a:rPr>
              <a:t>ALL YOU NEED TO KNOW ABOUT</a:t>
            </a:r>
            <a:endParaRPr b="1" sz="3100">
              <a:highlight>
                <a:srgbClr val="A81D81"/>
              </a:highlight>
            </a:endParaRPr>
          </a:p>
          <a:p>
            <a:pPr indent="0" lvl="0" marL="0" rtl="0" algn="l">
              <a:lnSpc>
                <a:spcPct val="100000"/>
              </a:lnSpc>
              <a:spcBef>
                <a:spcPts val="0"/>
              </a:spcBef>
              <a:spcAft>
                <a:spcPts val="0"/>
              </a:spcAft>
              <a:buClr>
                <a:srgbClr val="E9632E"/>
              </a:buClr>
              <a:buSzPct val="77419"/>
              <a:buFont typeface="Arial"/>
              <a:buNone/>
            </a:pPr>
            <a:r>
              <a:rPr b="1" lang="pt-BR" sz="3100">
                <a:solidFill>
                  <a:srgbClr val="A81D81"/>
                </a:solidFill>
                <a:highlight>
                  <a:schemeClr val="lt1"/>
                </a:highlight>
              </a:rPr>
              <a:t>INFORMAL CROSS-BORDER TRADE</a:t>
            </a:r>
            <a:endParaRPr sz="5900">
              <a:solidFill>
                <a:srgbClr val="A81D81"/>
              </a:solidFill>
              <a:highlight>
                <a:schemeClr val="lt1"/>
              </a:highlight>
              <a:latin typeface="Lato Black"/>
              <a:ea typeface="Lato Black"/>
              <a:cs typeface="Lato Black"/>
              <a:sym typeface="Lato Black"/>
            </a:endParaRPr>
          </a:p>
        </p:txBody>
      </p:sp>
      <p:sp>
        <p:nvSpPr>
          <p:cNvPr id="58" name="Google Shape;58;p1"/>
          <p:cNvSpPr txBox="1"/>
          <p:nvPr>
            <p:ph type="ctrTitle"/>
          </p:nvPr>
        </p:nvSpPr>
        <p:spPr>
          <a:xfrm>
            <a:off x="474450" y="3856350"/>
            <a:ext cx="8520600" cy="1070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rgbClr val="E9632E"/>
              </a:buClr>
              <a:buSzPts val="2400"/>
              <a:buFont typeface="Arial"/>
              <a:buNone/>
            </a:pPr>
            <a:r>
              <a:rPr b="1" lang="pt-BR" sz="2200">
                <a:solidFill>
                  <a:schemeClr val="lt1"/>
                </a:solidFill>
                <a:highlight>
                  <a:srgbClr val="A81D81"/>
                </a:highlight>
              </a:rPr>
              <a:t>by StreetNet International</a:t>
            </a:r>
            <a:endParaRPr sz="5000">
              <a:solidFill>
                <a:schemeClr val="lt1"/>
              </a:solidFill>
              <a:highlight>
                <a:schemeClr val="lt1"/>
              </a:highlight>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9c6a7b7132_0_5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41" name="Google Shape;141;g19c6a7b7132_0_5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42" name="Google Shape;142;g19c6a7b7132_0_5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Demands: stop harassment and violence</a:t>
            </a:r>
            <a:endParaRPr>
              <a:solidFill>
                <a:srgbClr val="A81D81"/>
              </a:solidFill>
              <a:latin typeface="Lato Black"/>
              <a:ea typeface="Lato Black"/>
              <a:cs typeface="Lato Black"/>
              <a:sym typeface="Lato Black"/>
            </a:endParaRPr>
          </a:p>
        </p:txBody>
      </p:sp>
      <p:sp>
        <p:nvSpPr>
          <p:cNvPr id="143" name="Google Shape;143;g19c6a7b7132_0_50"/>
          <p:cNvSpPr txBox="1"/>
          <p:nvPr>
            <p:ph idx="1" type="body"/>
          </p:nvPr>
        </p:nvSpPr>
        <p:spPr>
          <a:xfrm>
            <a:off x="5043650" y="795575"/>
            <a:ext cx="3917100" cy="4270800"/>
          </a:xfrm>
          <a:prstGeom prst="rect">
            <a:avLst/>
          </a:prstGeom>
          <a:noFill/>
          <a:ln>
            <a:noFill/>
          </a:ln>
        </p:spPr>
        <p:txBody>
          <a:bodyPr anchorCtr="0" anchor="t" bIns="91425" lIns="91425" spcFirstLastPara="1" rIns="91425" wrap="square" tIns="91425">
            <a:normAutofit lnSpcReduction="10000"/>
          </a:bodyPr>
          <a:lstStyle/>
          <a:p>
            <a:pPr indent="-298450" lvl="0" marL="457200" rtl="0" algn="l">
              <a:spcBef>
                <a:spcPts val="1200"/>
              </a:spcBef>
              <a:spcAft>
                <a:spcPts val="0"/>
              </a:spcAft>
              <a:buClr>
                <a:schemeClr val="dk1"/>
              </a:buClr>
              <a:buSzPts val="1100"/>
              <a:buChar char="●"/>
            </a:pPr>
            <a:r>
              <a:rPr b="1" lang="pt-BR" sz="1500">
                <a:solidFill>
                  <a:srgbClr val="A81D81"/>
                </a:solidFill>
                <a:highlight>
                  <a:schemeClr val="lt1"/>
                </a:highlight>
                <a:latin typeface="Lato"/>
                <a:ea typeface="Lato"/>
                <a:cs typeface="Lato"/>
                <a:sym typeface="Lato"/>
              </a:rPr>
              <a:t>Decency and dignity</a:t>
            </a:r>
            <a:r>
              <a:rPr b="1" lang="pt-BR" sz="1500">
                <a:solidFill>
                  <a:schemeClr val="dk1"/>
                </a:solidFill>
                <a:highlight>
                  <a:schemeClr val="lt1"/>
                </a:highlight>
                <a:latin typeface="Lato"/>
                <a:ea typeface="Lato"/>
                <a:cs typeface="Lato"/>
                <a:sym typeface="Lato"/>
              </a:rPr>
              <a:t> in treatment at border posts when authorities are engaging cross-border traders;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rgbClr val="A81D81"/>
                </a:solidFill>
                <a:highlight>
                  <a:schemeClr val="lt1"/>
                </a:highlight>
                <a:latin typeface="Lato"/>
                <a:ea typeface="Lato"/>
                <a:cs typeface="Lato"/>
                <a:sym typeface="Lato"/>
              </a:rPr>
              <a:t>End all forms of intimidation and harassment</a:t>
            </a:r>
            <a:r>
              <a:rPr b="1" lang="pt-BR" sz="1500">
                <a:solidFill>
                  <a:schemeClr val="dk1"/>
                </a:solidFill>
                <a:highlight>
                  <a:schemeClr val="lt1"/>
                </a:highlight>
                <a:latin typeface="Lato"/>
                <a:ea typeface="Lato"/>
                <a:cs typeface="Lato"/>
                <a:sym typeface="Lato"/>
              </a:rPr>
              <a:t> to which traders become victims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Ban on </a:t>
            </a:r>
            <a:r>
              <a:rPr b="1" lang="pt-BR" sz="1500">
                <a:solidFill>
                  <a:srgbClr val="A81D81"/>
                </a:solidFill>
                <a:highlight>
                  <a:schemeClr val="lt1"/>
                </a:highlight>
                <a:latin typeface="Lato"/>
                <a:ea typeface="Lato"/>
                <a:cs typeface="Lato"/>
                <a:sym typeface="Lato"/>
              </a:rPr>
              <a:t>extortion</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Put an end to the </a:t>
            </a:r>
            <a:r>
              <a:rPr b="1" lang="pt-BR" sz="1500">
                <a:solidFill>
                  <a:srgbClr val="A81D81"/>
                </a:solidFill>
                <a:highlight>
                  <a:schemeClr val="lt1"/>
                </a:highlight>
                <a:latin typeface="Lato"/>
                <a:ea typeface="Lato"/>
                <a:cs typeface="Lato"/>
                <a:sym typeface="Lato"/>
              </a:rPr>
              <a:t>various harassments</a:t>
            </a:r>
            <a:r>
              <a:rPr b="1" lang="pt-BR" sz="1500">
                <a:solidFill>
                  <a:schemeClr val="dk1"/>
                </a:solidFill>
                <a:highlight>
                  <a:schemeClr val="lt1"/>
                </a:highlight>
                <a:latin typeface="Lato"/>
                <a:ea typeface="Lato"/>
                <a:cs typeface="Lato"/>
                <a:sym typeface="Lato"/>
              </a:rPr>
              <a:t> of which traders are victims;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Security for traders and their goods;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Provide </a:t>
            </a:r>
            <a:r>
              <a:rPr b="1" lang="pt-BR" sz="1500">
                <a:solidFill>
                  <a:srgbClr val="A81D81"/>
                </a:solidFill>
                <a:highlight>
                  <a:schemeClr val="lt1"/>
                </a:highlight>
                <a:latin typeface="Lato"/>
                <a:ea typeface="Lato"/>
                <a:cs typeface="Lato"/>
                <a:sym typeface="Lato"/>
              </a:rPr>
              <a:t>facilities for women</a:t>
            </a:r>
            <a:r>
              <a:rPr b="1" lang="pt-BR" sz="1500">
                <a:solidFill>
                  <a:schemeClr val="dk1"/>
                </a:solidFill>
                <a:highlight>
                  <a:schemeClr val="lt1"/>
                </a:highlight>
                <a:latin typeface="Lato"/>
                <a:ea typeface="Lato"/>
                <a:cs typeface="Lato"/>
                <a:sym typeface="Lato"/>
              </a:rPr>
              <a:t> who engage in cross-border trade;</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Clean up the customs and police corridors of certain countries and make them </a:t>
            </a:r>
            <a:r>
              <a:rPr b="1" lang="pt-BR" sz="1500">
                <a:solidFill>
                  <a:srgbClr val="A81D81"/>
                </a:solidFill>
                <a:highlight>
                  <a:schemeClr val="lt1"/>
                </a:highlight>
                <a:latin typeface="Lato"/>
                <a:ea typeface="Lato"/>
                <a:cs typeface="Lato"/>
                <a:sym typeface="Lato"/>
              </a:rPr>
              <a:t>respect the regulations established in regional trade agreements</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p:txBody>
      </p:sp>
      <p:pic>
        <p:nvPicPr>
          <p:cNvPr id="144" name="Google Shape;144;g19c6a7b7132_0_50"/>
          <p:cNvPicPr preferRelativeResize="0"/>
          <p:nvPr/>
        </p:nvPicPr>
        <p:blipFill rotWithShape="1">
          <a:blip r:embed="rId4">
            <a:alphaModFix/>
          </a:blip>
          <a:srcRect b="0" l="27646" r="0" t="0"/>
          <a:stretch/>
        </p:blipFill>
        <p:spPr>
          <a:xfrm>
            <a:off x="3" y="713038"/>
            <a:ext cx="4815427" cy="443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9dad629ee8_0_1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50" name="Google Shape;150;g19dad629ee8_0_1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51" name="Google Shape;151;g19dad629ee8_0_1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Demands: access to rights and support</a:t>
            </a:r>
            <a:endParaRPr>
              <a:solidFill>
                <a:srgbClr val="A81D81"/>
              </a:solidFill>
              <a:latin typeface="Lato Black"/>
              <a:ea typeface="Lato Black"/>
              <a:cs typeface="Lato Black"/>
              <a:sym typeface="Lato Black"/>
            </a:endParaRPr>
          </a:p>
        </p:txBody>
      </p:sp>
      <p:sp>
        <p:nvSpPr>
          <p:cNvPr id="152" name="Google Shape;152;g19dad629ee8_0_10"/>
          <p:cNvSpPr txBox="1"/>
          <p:nvPr>
            <p:ph idx="1" type="body"/>
          </p:nvPr>
        </p:nvSpPr>
        <p:spPr>
          <a:xfrm>
            <a:off x="5043650" y="795575"/>
            <a:ext cx="3917100" cy="4270800"/>
          </a:xfrm>
          <a:prstGeom prst="rect">
            <a:avLst/>
          </a:prstGeom>
          <a:noFill/>
          <a:ln>
            <a:noFill/>
          </a:ln>
        </p:spPr>
        <p:txBody>
          <a:bodyPr anchorCtr="0" anchor="t" bIns="91425" lIns="91425" spcFirstLastPara="1" rIns="91425" wrap="square" tIns="91425">
            <a:normAutofit fontScale="92500" lnSpcReduction="10000"/>
          </a:bodyPr>
          <a:lstStyle/>
          <a:p>
            <a:pPr indent="-293211" lvl="0" marL="457200" rtl="0" algn="l">
              <a:spcBef>
                <a:spcPts val="120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Identifying &amp; organizing all ICBT </a:t>
            </a:r>
            <a:r>
              <a:rPr b="1" lang="pt-BR" sz="1500">
                <a:solidFill>
                  <a:schemeClr val="dk1"/>
                </a:solidFill>
                <a:highlight>
                  <a:schemeClr val="lt1"/>
                </a:highlight>
                <a:latin typeface="Lato"/>
                <a:ea typeface="Lato"/>
                <a:cs typeface="Lato"/>
                <a:sym typeface="Lato"/>
              </a:rPr>
              <a:t>across our countries which are not recognized or organized;</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Promotion of </a:t>
            </a:r>
            <a:r>
              <a:rPr b="1" lang="pt-BR" sz="1500">
                <a:solidFill>
                  <a:srgbClr val="A81D81"/>
                </a:solidFill>
                <a:highlight>
                  <a:schemeClr val="lt1"/>
                </a:highlight>
                <a:latin typeface="Lato"/>
                <a:ea typeface="Lato"/>
                <a:cs typeface="Lato"/>
                <a:sym typeface="Lato"/>
              </a:rPr>
              <a:t>Social Protection, workers’ rights and active/participatory social dialogue</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State provision of </a:t>
            </a:r>
            <a:r>
              <a:rPr b="1" lang="pt-BR" sz="1500">
                <a:solidFill>
                  <a:srgbClr val="A81D81"/>
                </a:solidFill>
                <a:highlight>
                  <a:schemeClr val="lt1"/>
                </a:highlight>
                <a:latin typeface="Lato"/>
                <a:ea typeface="Lato"/>
                <a:cs typeface="Lato"/>
                <a:sym typeface="Lato"/>
              </a:rPr>
              <a:t>informal cross-border traders’ loans with reasonable interests/grants </a:t>
            </a:r>
            <a:r>
              <a:rPr b="1" lang="pt-BR" sz="1500">
                <a:solidFill>
                  <a:schemeClr val="dk1"/>
                </a:solidFill>
                <a:highlight>
                  <a:schemeClr val="lt1"/>
                </a:highlight>
                <a:latin typeface="Lato"/>
                <a:ea typeface="Lato"/>
                <a:cs typeface="Lato"/>
                <a:sym typeface="Lato"/>
              </a:rPr>
              <a:t>to enable them to restart their businesses where there have been casualties and losses on the borders due to abuses suffered; </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Psychosocial support for cross-border traders</a:t>
            </a:r>
            <a:r>
              <a:rPr b="1" lang="pt-BR" sz="1500">
                <a:solidFill>
                  <a:schemeClr val="dk1"/>
                </a:solidFill>
                <a:highlight>
                  <a:schemeClr val="lt1"/>
                </a:highlight>
                <a:latin typeface="Lato"/>
                <a:ea typeface="Lato"/>
                <a:cs typeface="Lato"/>
                <a:sym typeface="Lato"/>
              </a:rPr>
              <a:t> especially those who lost their jobs within the COVID-19 period. </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Promotion of </a:t>
            </a:r>
            <a:r>
              <a:rPr b="1" lang="pt-BR" sz="1500">
                <a:solidFill>
                  <a:srgbClr val="A81D81"/>
                </a:solidFill>
                <a:highlight>
                  <a:schemeClr val="lt1"/>
                </a:highlight>
                <a:latin typeface="Lato"/>
                <a:ea typeface="Lato"/>
                <a:cs typeface="Lato"/>
                <a:sym typeface="Lato"/>
              </a:rPr>
              <a:t>ILO recommendation 204 </a:t>
            </a:r>
            <a:r>
              <a:rPr b="1" lang="pt-BR" sz="1500">
                <a:solidFill>
                  <a:schemeClr val="dk1"/>
                </a:solidFill>
                <a:highlight>
                  <a:schemeClr val="lt1"/>
                </a:highlight>
                <a:latin typeface="Lato"/>
                <a:ea typeface="Lato"/>
                <a:cs typeface="Lato"/>
                <a:sym typeface="Lato"/>
              </a:rPr>
              <a:t>and formalization of activities and recognition of informal economy actors</a:t>
            </a:r>
            <a:r>
              <a:rPr b="1" lang="pt-BR" sz="1500">
                <a:solidFill>
                  <a:srgbClr val="A81D81"/>
                </a:solidFill>
                <a:highlight>
                  <a:schemeClr val="lt1"/>
                </a:highlight>
                <a:latin typeface="Lato"/>
                <a:ea typeface="Lato"/>
                <a:cs typeface="Lato"/>
                <a:sym typeface="Lato"/>
              </a:rPr>
              <a:t>.</a:t>
            </a:r>
            <a:endParaRPr b="1" sz="1500">
              <a:solidFill>
                <a:srgbClr val="A81D81"/>
              </a:solidFill>
              <a:highlight>
                <a:schemeClr val="lt1"/>
              </a:highlight>
              <a:latin typeface="Lato"/>
              <a:ea typeface="Lato"/>
              <a:cs typeface="Lato"/>
              <a:sym typeface="Lato"/>
            </a:endParaRPr>
          </a:p>
        </p:txBody>
      </p:sp>
      <p:pic>
        <p:nvPicPr>
          <p:cNvPr id="153" name="Google Shape;153;g19dad629ee8_0_10"/>
          <p:cNvPicPr preferRelativeResize="0"/>
          <p:nvPr/>
        </p:nvPicPr>
        <p:blipFill rotWithShape="1">
          <a:blip r:embed="rId4">
            <a:alphaModFix/>
          </a:blip>
          <a:srcRect b="1903" l="24156" r="0" t="0"/>
          <a:stretch/>
        </p:blipFill>
        <p:spPr>
          <a:xfrm>
            <a:off x="0" y="707625"/>
            <a:ext cx="5145661" cy="4435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9dad629ee8_0_23"/>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59" name="Google Shape;159;g19dad629ee8_0_23"/>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60" name="Google Shape;160;g19dad629ee8_0_23"/>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Demands: taxation</a:t>
            </a:r>
            <a:endParaRPr>
              <a:solidFill>
                <a:srgbClr val="A81D81"/>
              </a:solidFill>
              <a:latin typeface="Lato Black"/>
              <a:ea typeface="Lato Black"/>
              <a:cs typeface="Lato Black"/>
              <a:sym typeface="Lato Black"/>
            </a:endParaRPr>
          </a:p>
        </p:txBody>
      </p:sp>
      <p:sp>
        <p:nvSpPr>
          <p:cNvPr id="161" name="Google Shape;161;g19dad629ee8_0_23"/>
          <p:cNvSpPr txBox="1"/>
          <p:nvPr>
            <p:ph idx="1" type="body"/>
          </p:nvPr>
        </p:nvSpPr>
        <p:spPr>
          <a:xfrm>
            <a:off x="5043650" y="795575"/>
            <a:ext cx="3917100" cy="4270800"/>
          </a:xfrm>
          <a:prstGeom prst="rect">
            <a:avLst/>
          </a:prstGeom>
          <a:noFill/>
          <a:ln>
            <a:noFill/>
          </a:ln>
        </p:spPr>
        <p:txBody>
          <a:bodyPr anchorCtr="0" anchor="t" bIns="91425" lIns="91425" spcFirstLastPara="1" rIns="91425" wrap="square" tIns="91425">
            <a:normAutofit fontScale="92500" lnSpcReduction="20000"/>
          </a:bodyPr>
          <a:lstStyle/>
          <a:p>
            <a:pPr indent="-293211" lvl="0" marL="457200" rtl="0" algn="l">
              <a:spcBef>
                <a:spcPts val="120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Custom Tariffs harmonization</a:t>
            </a:r>
            <a:r>
              <a:rPr b="1" lang="pt-BR" sz="1500">
                <a:solidFill>
                  <a:schemeClr val="dk1"/>
                </a:solidFill>
                <a:highlight>
                  <a:schemeClr val="lt1"/>
                </a:highlight>
                <a:latin typeface="Lato"/>
                <a:ea typeface="Lato"/>
                <a:cs typeface="Lato"/>
                <a:sym typeface="Lato"/>
              </a:rPr>
              <a:t> at border post to allow for free movement of people and goods;</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Access to </a:t>
            </a:r>
            <a:r>
              <a:rPr b="1" lang="pt-BR" sz="1500">
                <a:solidFill>
                  <a:srgbClr val="A81D81"/>
                </a:solidFill>
                <a:highlight>
                  <a:schemeClr val="lt1"/>
                </a:highlight>
                <a:latin typeface="Lato"/>
                <a:ea typeface="Lato"/>
                <a:cs typeface="Lato"/>
                <a:sym typeface="Lato"/>
              </a:rPr>
              <a:t>certificate of origin to cross-border traders</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Simplified custom tariffs</a:t>
            </a:r>
            <a:r>
              <a:rPr b="1" lang="pt-BR" sz="1500">
                <a:solidFill>
                  <a:schemeClr val="dk1"/>
                </a:solidFill>
                <a:highlight>
                  <a:schemeClr val="lt1"/>
                </a:highlight>
                <a:latin typeface="Lato"/>
                <a:ea typeface="Lato"/>
                <a:cs typeface="Lato"/>
                <a:sym typeface="Lato"/>
              </a:rPr>
              <a:t> at all entering post of our borders;</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Everything concerning goods i.e., paying of duty, checking goods and other relevant documents </a:t>
            </a:r>
            <a:r>
              <a:rPr b="1" lang="pt-BR" sz="1500">
                <a:solidFill>
                  <a:srgbClr val="A81D81"/>
                </a:solidFill>
                <a:highlight>
                  <a:schemeClr val="lt1"/>
                </a:highlight>
                <a:latin typeface="Lato"/>
                <a:ea typeface="Lato"/>
                <a:cs typeface="Lato"/>
                <a:sym typeface="Lato"/>
              </a:rPr>
              <a:t>are carried out at one particular point</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Special tellers for informal traders with fast tracked declarations/transactions </a:t>
            </a:r>
            <a:r>
              <a:rPr b="1" lang="pt-BR" sz="1500">
                <a:solidFill>
                  <a:srgbClr val="A81D81"/>
                </a:solidFill>
                <a:highlight>
                  <a:schemeClr val="lt1"/>
                </a:highlight>
                <a:latin typeface="Lato"/>
                <a:ea typeface="Lato"/>
                <a:cs typeface="Lato"/>
                <a:sym typeface="Lato"/>
              </a:rPr>
              <a:t>without extortion at borders;</a:t>
            </a:r>
            <a:endParaRPr b="1" sz="1500">
              <a:solidFill>
                <a:srgbClr val="A81D8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A </a:t>
            </a:r>
            <a:r>
              <a:rPr b="1" lang="pt-BR" sz="1500">
                <a:solidFill>
                  <a:srgbClr val="A81D81"/>
                </a:solidFill>
                <a:highlight>
                  <a:schemeClr val="lt1"/>
                </a:highlight>
                <a:latin typeface="Lato"/>
                <a:ea typeface="Lato"/>
                <a:cs typeface="Lato"/>
                <a:sym typeface="Lato"/>
              </a:rPr>
              <a:t>border access document</a:t>
            </a:r>
            <a:r>
              <a:rPr b="1" lang="pt-BR" sz="1500">
                <a:solidFill>
                  <a:schemeClr val="dk1"/>
                </a:solidFill>
                <a:highlight>
                  <a:schemeClr val="lt1"/>
                </a:highlight>
                <a:latin typeface="Lato"/>
                <a:ea typeface="Lato"/>
                <a:cs typeface="Lato"/>
                <a:sym typeface="Lato"/>
              </a:rPr>
              <a:t> is available; </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chemeClr val="dk1"/>
                </a:solidFill>
                <a:highlight>
                  <a:schemeClr val="lt1"/>
                </a:highlight>
                <a:latin typeface="Lato"/>
                <a:ea typeface="Lato"/>
                <a:cs typeface="Lato"/>
                <a:sym typeface="Lato"/>
              </a:rPr>
              <a:t>Significant </a:t>
            </a:r>
            <a:r>
              <a:rPr b="1" lang="pt-BR" sz="1500">
                <a:solidFill>
                  <a:srgbClr val="A81D81"/>
                </a:solidFill>
                <a:highlight>
                  <a:schemeClr val="lt1"/>
                </a:highlight>
                <a:latin typeface="Lato"/>
                <a:ea typeface="Lato"/>
                <a:cs typeface="Lato"/>
                <a:sym typeface="Lato"/>
              </a:rPr>
              <a:t>reduction of taxes</a:t>
            </a:r>
            <a:r>
              <a:rPr b="1" lang="pt-BR" sz="1500">
                <a:solidFill>
                  <a:schemeClr val="dk1"/>
                </a:solidFill>
                <a:highlight>
                  <a:schemeClr val="lt1"/>
                </a:highlight>
                <a:latin typeface="Lato"/>
                <a:ea typeface="Lato"/>
                <a:cs typeface="Lato"/>
                <a:sym typeface="Lato"/>
              </a:rPr>
              <a:t> within borders;</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Exchange </a:t>
            </a:r>
            <a:r>
              <a:rPr b="1" lang="pt-BR" sz="1500">
                <a:solidFill>
                  <a:schemeClr val="dk1"/>
                </a:solidFill>
                <a:highlight>
                  <a:schemeClr val="lt1"/>
                </a:highlight>
                <a:latin typeface="Lato"/>
                <a:ea typeface="Lato"/>
                <a:cs typeface="Lato"/>
                <a:sym typeface="Lato"/>
              </a:rPr>
              <a:t>of different currencies;</a:t>
            </a:r>
            <a:endParaRPr b="1" sz="1500">
              <a:solidFill>
                <a:schemeClr val="dk1"/>
              </a:solidFill>
              <a:highlight>
                <a:schemeClr val="lt1"/>
              </a:highlight>
              <a:latin typeface="Lato"/>
              <a:ea typeface="Lato"/>
              <a:cs typeface="Lato"/>
              <a:sym typeface="Lato"/>
            </a:endParaRPr>
          </a:p>
          <a:p>
            <a:pPr indent="-293211" lvl="0" marL="457200" rtl="0" algn="l">
              <a:spcBef>
                <a:spcPts val="0"/>
              </a:spcBef>
              <a:spcAft>
                <a:spcPts val="0"/>
              </a:spcAft>
              <a:buClr>
                <a:schemeClr val="dk1"/>
              </a:buClr>
              <a:buSzPct val="73333"/>
              <a:buChar char="●"/>
            </a:pPr>
            <a:r>
              <a:rPr b="1" lang="pt-BR" sz="1500">
                <a:solidFill>
                  <a:srgbClr val="A81D81"/>
                </a:solidFill>
                <a:highlight>
                  <a:schemeClr val="lt1"/>
                </a:highlight>
                <a:latin typeface="Lato"/>
                <a:ea typeface="Lato"/>
                <a:cs typeface="Lato"/>
                <a:sym typeface="Lato"/>
              </a:rPr>
              <a:t>Reduction of customs duties</a:t>
            </a:r>
            <a:r>
              <a:rPr b="1" lang="pt-BR" sz="1500">
                <a:solidFill>
                  <a:schemeClr val="dk1"/>
                </a:solidFill>
                <a:highlight>
                  <a:schemeClr val="lt1"/>
                </a:highlight>
                <a:latin typeface="Lato"/>
                <a:ea typeface="Lato"/>
                <a:cs typeface="Lato"/>
                <a:sym typeface="Lato"/>
              </a:rPr>
              <a:t> on quantities and specific products.</a:t>
            </a:r>
            <a:endParaRPr b="1" sz="1500">
              <a:solidFill>
                <a:schemeClr val="dk1"/>
              </a:solidFill>
              <a:highlight>
                <a:schemeClr val="lt1"/>
              </a:highlight>
              <a:latin typeface="Lato"/>
              <a:ea typeface="Lato"/>
              <a:cs typeface="Lato"/>
              <a:sym typeface="Lato"/>
            </a:endParaRPr>
          </a:p>
        </p:txBody>
      </p:sp>
      <p:pic>
        <p:nvPicPr>
          <p:cNvPr id="162" name="Google Shape;162;g19dad629ee8_0_23"/>
          <p:cNvPicPr preferRelativeResize="0"/>
          <p:nvPr/>
        </p:nvPicPr>
        <p:blipFill rotWithShape="1">
          <a:blip r:embed="rId4">
            <a:alphaModFix/>
          </a:blip>
          <a:srcRect b="0" l="0" r="22426" t="0"/>
          <a:stretch/>
        </p:blipFill>
        <p:spPr>
          <a:xfrm>
            <a:off x="0" y="707625"/>
            <a:ext cx="5109494" cy="43901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9dad629ee8_0_3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68" name="Google Shape;168;g19dad629ee8_0_3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69" name="Google Shape;169;g19dad629ee8_0_3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Demands: policies and regulations</a:t>
            </a:r>
            <a:endParaRPr>
              <a:solidFill>
                <a:srgbClr val="A81D81"/>
              </a:solidFill>
              <a:latin typeface="Lato Black"/>
              <a:ea typeface="Lato Black"/>
              <a:cs typeface="Lato Black"/>
              <a:sym typeface="Lato Black"/>
            </a:endParaRPr>
          </a:p>
        </p:txBody>
      </p:sp>
      <p:sp>
        <p:nvSpPr>
          <p:cNvPr id="170" name="Google Shape;170;g19dad629ee8_0_30"/>
          <p:cNvSpPr txBox="1"/>
          <p:nvPr>
            <p:ph idx="1" type="body"/>
          </p:nvPr>
        </p:nvSpPr>
        <p:spPr>
          <a:xfrm>
            <a:off x="5275000" y="800263"/>
            <a:ext cx="3917100" cy="4270800"/>
          </a:xfrm>
          <a:prstGeom prst="rect">
            <a:avLst/>
          </a:prstGeom>
          <a:noFill/>
          <a:ln>
            <a:noFill/>
          </a:ln>
        </p:spPr>
        <p:txBody>
          <a:bodyPr anchorCtr="0" anchor="t" bIns="91425" lIns="91425" spcFirstLastPara="1" rIns="91425" wrap="square" tIns="91425">
            <a:normAutofit/>
          </a:bodyPr>
          <a:lstStyle/>
          <a:p>
            <a:pPr indent="-298450" lvl="0" marL="457200" rtl="0" algn="l">
              <a:spcBef>
                <a:spcPts val="120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Compliance with</a:t>
            </a:r>
            <a:r>
              <a:rPr b="1" lang="pt-BR" sz="1500">
                <a:solidFill>
                  <a:srgbClr val="A81D81"/>
                </a:solidFill>
                <a:highlight>
                  <a:schemeClr val="lt1"/>
                </a:highlight>
                <a:latin typeface="Lato"/>
                <a:ea typeface="Lato"/>
                <a:cs typeface="Lato"/>
                <a:sym typeface="Lato"/>
              </a:rPr>
              <a:t> existing regional trade agreements</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Close monitoring of </a:t>
            </a:r>
            <a:r>
              <a:rPr b="1" lang="pt-BR" sz="1500">
                <a:solidFill>
                  <a:srgbClr val="A81D81"/>
                </a:solidFill>
                <a:highlight>
                  <a:schemeClr val="lt1"/>
                </a:highlight>
                <a:latin typeface="Lato"/>
                <a:ea typeface="Lato"/>
                <a:cs typeface="Lato"/>
                <a:sym typeface="Lato"/>
              </a:rPr>
              <a:t>harmonization of regulations</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rgbClr val="A81D81"/>
                </a:solidFill>
                <a:highlight>
                  <a:schemeClr val="lt1"/>
                </a:highlight>
                <a:latin typeface="Lato"/>
                <a:ea typeface="Lato"/>
                <a:cs typeface="Lato"/>
                <a:sym typeface="Lato"/>
              </a:rPr>
              <a:t>Proper documentation</a:t>
            </a:r>
            <a:r>
              <a:rPr b="1" lang="pt-BR" sz="1500">
                <a:solidFill>
                  <a:schemeClr val="dk1"/>
                </a:solidFill>
                <a:highlight>
                  <a:schemeClr val="lt1"/>
                </a:highlight>
                <a:latin typeface="Lato"/>
                <a:ea typeface="Lato"/>
                <a:cs typeface="Lato"/>
                <a:sym typeface="Lato"/>
              </a:rPr>
              <a:t> allowing easy crossing of the border through legal routes;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rgbClr val="A81D81"/>
                </a:solidFill>
                <a:highlight>
                  <a:schemeClr val="lt1"/>
                </a:highlight>
                <a:latin typeface="Lato"/>
                <a:ea typeface="Lato"/>
                <a:cs typeface="Lato"/>
                <a:sym typeface="Lato"/>
              </a:rPr>
              <a:t>Ratification </a:t>
            </a:r>
            <a:r>
              <a:rPr b="1" lang="pt-BR" sz="1500">
                <a:solidFill>
                  <a:schemeClr val="dk1"/>
                </a:solidFill>
                <a:highlight>
                  <a:schemeClr val="lt1"/>
                </a:highlight>
                <a:latin typeface="Lato"/>
                <a:ea typeface="Lato"/>
                <a:cs typeface="Lato"/>
                <a:sym typeface="Lato"/>
              </a:rPr>
              <a:t>of international documents</a:t>
            </a:r>
            <a:r>
              <a:rPr b="1" lang="pt-BR" sz="1500">
                <a:solidFill>
                  <a:schemeClr val="dk1"/>
                </a:solidFill>
                <a:highlight>
                  <a:schemeClr val="lt1"/>
                </a:highlight>
                <a:latin typeface="Lato"/>
                <a:ea typeface="Lato"/>
                <a:cs typeface="Lato"/>
                <a:sym typeface="Lato"/>
                <a:extLst>
                  <a:ext uri="http://customooxmlschemas.google.com/">
                    <go:slidesCustomData xmlns:go="http://customooxmlschemas.google.com/" textRoundtripDataId="1"/>
                  </a:ext>
                </a:extLst>
              </a:rPr>
              <a:t> and instruments to facilitate trade in sub-regions.</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1200"/>
              </a:spcAft>
              <a:buNone/>
            </a:pPr>
            <a:r>
              <a:t/>
            </a:r>
            <a:endParaRPr b="1" sz="1500">
              <a:solidFill>
                <a:srgbClr val="A81D81"/>
              </a:solidFill>
              <a:highlight>
                <a:schemeClr val="lt1"/>
              </a:highlight>
              <a:latin typeface="Lato"/>
              <a:ea typeface="Lato"/>
              <a:cs typeface="Lato"/>
              <a:sym typeface="Lato"/>
            </a:endParaRPr>
          </a:p>
        </p:txBody>
      </p:sp>
      <p:pic>
        <p:nvPicPr>
          <p:cNvPr id="171" name="Google Shape;171;g19dad629ee8_0_30"/>
          <p:cNvPicPr preferRelativeResize="0"/>
          <p:nvPr/>
        </p:nvPicPr>
        <p:blipFill rotWithShape="1">
          <a:blip r:embed="rId4">
            <a:alphaModFix/>
          </a:blip>
          <a:srcRect b="0" l="0" r="19348" t="0"/>
          <a:stretch/>
        </p:blipFill>
        <p:spPr>
          <a:xfrm>
            <a:off x="0" y="727825"/>
            <a:ext cx="5343350" cy="4415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a2d7e67aa3_0_19"/>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77" name="Google Shape;177;g1a2d7e67aa3_0_19"/>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78" name="Google Shape;178;g1a2d7e67aa3_0_19"/>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Demands: inclusive negotiations</a:t>
            </a:r>
            <a:endParaRPr>
              <a:solidFill>
                <a:srgbClr val="A81D81"/>
              </a:solidFill>
              <a:latin typeface="Lato Black"/>
              <a:ea typeface="Lato Black"/>
              <a:cs typeface="Lato Black"/>
              <a:sym typeface="Lato Black"/>
            </a:endParaRPr>
          </a:p>
        </p:txBody>
      </p:sp>
      <p:sp>
        <p:nvSpPr>
          <p:cNvPr id="179" name="Google Shape;179;g1a2d7e67aa3_0_19"/>
          <p:cNvSpPr txBox="1"/>
          <p:nvPr>
            <p:ph idx="1" type="body"/>
          </p:nvPr>
        </p:nvSpPr>
        <p:spPr>
          <a:xfrm>
            <a:off x="5275000" y="800263"/>
            <a:ext cx="3917100" cy="4270800"/>
          </a:xfrm>
          <a:prstGeom prst="rect">
            <a:avLst/>
          </a:prstGeom>
          <a:noFill/>
          <a:ln>
            <a:noFill/>
          </a:ln>
        </p:spPr>
        <p:txBody>
          <a:bodyPr anchorCtr="0" anchor="t" bIns="91425" lIns="91425" spcFirstLastPara="1" rIns="91425" wrap="square" tIns="91425">
            <a:normAutofit/>
          </a:bodyPr>
          <a:lstStyle/>
          <a:p>
            <a:pPr indent="-298450" lvl="0" marL="457200" rtl="0" algn="l">
              <a:spcBef>
                <a:spcPts val="120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Creation of a dialogue platform of </a:t>
            </a:r>
            <a:r>
              <a:rPr b="1" lang="pt-BR" sz="1500">
                <a:solidFill>
                  <a:srgbClr val="A81D81"/>
                </a:solidFill>
                <a:highlight>
                  <a:schemeClr val="lt1"/>
                </a:highlight>
                <a:latin typeface="Lato"/>
                <a:ea typeface="Lato"/>
                <a:cs typeface="Lato"/>
                <a:sym typeface="Lato"/>
              </a:rPr>
              <a:t>decision-making forums</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Create a</a:t>
            </a:r>
            <a:r>
              <a:rPr b="1" lang="pt-BR" sz="1500">
                <a:solidFill>
                  <a:srgbClr val="A81D81"/>
                </a:solidFill>
                <a:highlight>
                  <a:schemeClr val="lt1"/>
                </a:highlight>
                <a:latin typeface="Lato"/>
                <a:ea typeface="Lato"/>
                <a:cs typeface="Lato"/>
                <a:sym typeface="Lato"/>
              </a:rPr>
              <a:t> framework for consultations</a:t>
            </a:r>
            <a:r>
              <a:rPr b="1" lang="pt-BR" sz="1500">
                <a:solidFill>
                  <a:schemeClr val="dk1"/>
                </a:solidFill>
                <a:highlight>
                  <a:schemeClr val="lt1"/>
                </a:highlight>
                <a:latin typeface="Lato"/>
                <a:ea typeface="Lato"/>
                <a:cs typeface="Lato"/>
                <a:sym typeface="Lato"/>
              </a:rPr>
              <a:t> between related stakeholders who work at the borders of neighboring countries;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Establishment of</a:t>
            </a:r>
            <a:r>
              <a:rPr b="1" lang="pt-BR" sz="1500">
                <a:solidFill>
                  <a:srgbClr val="A81D81"/>
                </a:solidFill>
                <a:highlight>
                  <a:schemeClr val="lt1"/>
                </a:highlight>
                <a:latin typeface="Lato"/>
                <a:ea typeface="Lato"/>
                <a:cs typeface="Lato"/>
                <a:sym typeface="Lato"/>
              </a:rPr>
              <a:t> a border listening and guidance office</a:t>
            </a:r>
            <a:r>
              <a:rPr b="1" lang="pt-BR" sz="1500">
                <a:solidFill>
                  <a:schemeClr val="dk1"/>
                </a:solidFill>
                <a:highlight>
                  <a:schemeClr val="lt1"/>
                </a:highlight>
                <a:latin typeface="Lato"/>
                <a:ea typeface="Lato"/>
                <a:cs typeface="Lato"/>
                <a:sym typeface="Lato"/>
              </a:rPr>
              <a:t> for traders;</a:t>
            </a:r>
            <a:endParaRPr b="1" sz="1500">
              <a:solidFill>
                <a:schemeClr val="dk1"/>
              </a:solidFill>
              <a:highlight>
                <a:schemeClr val="lt1"/>
              </a:highlight>
              <a:latin typeface="Lato"/>
              <a:ea typeface="Lato"/>
              <a:cs typeface="Lato"/>
              <a:sym typeface="Lato"/>
            </a:endParaRPr>
          </a:p>
          <a:p>
            <a:pPr indent="-298450" lvl="0" marL="457200" rtl="0" algn="l">
              <a:spcBef>
                <a:spcPts val="0"/>
              </a:spcBef>
              <a:spcAft>
                <a:spcPts val="0"/>
              </a:spcAft>
              <a:buClr>
                <a:schemeClr val="dk1"/>
              </a:buClr>
              <a:buSzPts val="1100"/>
              <a:buChar char="●"/>
            </a:pPr>
            <a:r>
              <a:rPr b="1" lang="pt-BR" sz="1500">
                <a:solidFill>
                  <a:schemeClr val="dk1"/>
                </a:solidFill>
                <a:highlight>
                  <a:schemeClr val="lt1"/>
                </a:highlight>
                <a:latin typeface="Lato"/>
                <a:ea typeface="Lato"/>
                <a:cs typeface="Lato"/>
                <a:sym typeface="Lato"/>
              </a:rPr>
              <a:t>Establishment of a</a:t>
            </a:r>
            <a:r>
              <a:rPr b="1" lang="pt-BR" sz="1500">
                <a:solidFill>
                  <a:srgbClr val="A81D81"/>
                </a:solidFill>
                <a:highlight>
                  <a:schemeClr val="lt1"/>
                </a:highlight>
                <a:latin typeface="Lato"/>
                <a:ea typeface="Lato"/>
                <a:cs typeface="Lato"/>
                <a:sym typeface="Lato"/>
              </a:rPr>
              <a:t> bipartite consultation framework </a:t>
            </a:r>
            <a:r>
              <a:rPr b="1" lang="pt-BR" sz="1500">
                <a:solidFill>
                  <a:schemeClr val="dk1"/>
                </a:solidFill>
                <a:highlight>
                  <a:schemeClr val="lt1"/>
                </a:highlight>
                <a:latin typeface="Lato"/>
                <a:ea typeface="Lato"/>
                <a:cs typeface="Lato"/>
                <a:sym typeface="Lato"/>
              </a:rPr>
              <a:t>(</a:t>
            </a:r>
            <a:r>
              <a:rPr b="1" lang="pt-BR" sz="1500">
                <a:solidFill>
                  <a:schemeClr val="dk1"/>
                </a:solidFill>
                <a:highlight>
                  <a:schemeClr val="lt1"/>
                </a:highlight>
                <a:latin typeface="Lato"/>
                <a:ea typeface="Lato"/>
                <a:cs typeface="Lato"/>
                <a:sym typeface="Lato"/>
              </a:rPr>
              <a:t>Government-Trade Union/Informal Traders’ Association).</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1200"/>
              </a:spcAft>
              <a:buNone/>
            </a:pPr>
            <a:r>
              <a:t/>
            </a:r>
            <a:endParaRPr b="1" sz="1500">
              <a:solidFill>
                <a:srgbClr val="A81D81"/>
              </a:solidFill>
              <a:highlight>
                <a:schemeClr val="lt1"/>
              </a:highlight>
              <a:latin typeface="Lato"/>
              <a:ea typeface="Lato"/>
              <a:cs typeface="Lato"/>
              <a:sym typeface="Lato"/>
            </a:endParaRPr>
          </a:p>
        </p:txBody>
      </p:sp>
      <p:pic>
        <p:nvPicPr>
          <p:cNvPr id="180" name="Google Shape;180;g1a2d7e67aa3_0_19"/>
          <p:cNvPicPr preferRelativeResize="0"/>
          <p:nvPr/>
        </p:nvPicPr>
        <p:blipFill rotWithShape="1">
          <a:blip r:embed="rId4">
            <a:alphaModFix/>
          </a:blip>
          <a:srcRect b="-2796" l="26756" r="0" t="0"/>
          <a:stretch/>
        </p:blipFill>
        <p:spPr>
          <a:xfrm>
            <a:off x="0" y="727825"/>
            <a:ext cx="4893548" cy="4577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9dad629ee8_0_37"/>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86" name="Google Shape;186;g19dad629ee8_0_37"/>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87" name="Google Shape;187;g19dad629ee8_0_37"/>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From challenges to demands | Problems &amp; Solutions</a:t>
            </a:r>
            <a:endParaRPr>
              <a:solidFill>
                <a:srgbClr val="A81D81"/>
              </a:solidFill>
              <a:latin typeface="Lato Black"/>
              <a:ea typeface="Lato Black"/>
              <a:cs typeface="Lato Black"/>
              <a:sym typeface="Lato Black"/>
            </a:endParaRPr>
          </a:p>
        </p:txBody>
      </p:sp>
      <p:sp>
        <p:nvSpPr>
          <p:cNvPr id="188" name="Google Shape;188;g19dad629ee8_0_37"/>
          <p:cNvSpPr txBox="1"/>
          <p:nvPr>
            <p:ph idx="1" type="body"/>
          </p:nvPr>
        </p:nvSpPr>
        <p:spPr>
          <a:xfrm>
            <a:off x="249625" y="1698750"/>
            <a:ext cx="4208700" cy="2719500"/>
          </a:xfrm>
          <a:prstGeom prst="rect">
            <a:avLst/>
          </a:prstGeom>
          <a:noFill/>
          <a:ln>
            <a:noFill/>
          </a:ln>
        </p:spPr>
        <p:txBody>
          <a:bodyPr anchorCtr="0" anchor="t" bIns="91425" lIns="91425" spcFirstLastPara="1" rIns="91425" wrap="square" tIns="91425">
            <a:normAutofit/>
          </a:bodyPr>
          <a:lstStyle/>
          <a:p>
            <a:pPr indent="0" lvl="0" marL="0" rtl="0" algn="ctr">
              <a:spcBef>
                <a:spcPts val="1200"/>
              </a:spcBef>
              <a:spcAft>
                <a:spcPts val="1200"/>
              </a:spcAft>
              <a:buNone/>
            </a:pPr>
            <a:r>
              <a:rPr b="1" lang="pt-BR" sz="2300">
                <a:solidFill>
                  <a:schemeClr val="dk1"/>
                </a:solidFill>
                <a:highlight>
                  <a:schemeClr val="lt1"/>
                </a:highlight>
                <a:latin typeface="Lato"/>
                <a:ea typeface="Lato"/>
                <a:cs typeface="Lato"/>
                <a:sym typeface="Lato"/>
              </a:rPr>
              <a:t>If you think of the </a:t>
            </a:r>
            <a:r>
              <a:rPr b="1" lang="pt-BR" sz="2300">
                <a:solidFill>
                  <a:srgbClr val="A81D81"/>
                </a:solidFill>
                <a:highlight>
                  <a:schemeClr val="lt1"/>
                </a:highlight>
                <a:latin typeface="Lato"/>
                <a:ea typeface="Lato"/>
                <a:cs typeface="Lato"/>
                <a:sym typeface="Lato"/>
              </a:rPr>
              <a:t>problems</a:t>
            </a:r>
            <a:r>
              <a:rPr b="1" lang="pt-BR" sz="2300">
                <a:solidFill>
                  <a:schemeClr val="dk1"/>
                </a:solidFill>
                <a:highlight>
                  <a:schemeClr val="lt1"/>
                </a:highlight>
                <a:latin typeface="Lato"/>
                <a:ea typeface="Lato"/>
                <a:cs typeface="Lato"/>
                <a:sym typeface="Lato"/>
              </a:rPr>
              <a:t> you mentioned before regarding </a:t>
            </a:r>
            <a:r>
              <a:rPr b="1" i="1" lang="pt-BR" sz="2300">
                <a:solidFill>
                  <a:schemeClr val="dk1"/>
                </a:solidFill>
                <a:highlight>
                  <a:schemeClr val="lt1"/>
                </a:highlight>
                <a:latin typeface="Lato"/>
                <a:ea typeface="Lato"/>
                <a:cs typeface="Lato"/>
                <a:sym typeface="Lato"/>
              </a:rPr>
              <a:t>your</a:t>
            </a:r>
            <a:r>
              <a:rPr b="1" lang="pt-BR" sz="2300">
                <a:solidFill>
                  <a:schemeClr val="dk1"/>
                </a:solidFill>
                <a:highlight>
                  <a:schemeClr val="lt1"/>
                </a:highlight>
                <a:latin typeface="Lato"/>
                <a:ea typeface="Lato"/>
                <a:cs typeface="Lato"/>
                <a:sym typeface="Lato"/>
              </a:rPr>
              <a:t> borders, can you </a:t>
            </a:r>
            <a:r>
              <a:rPr b="1" lang="pt-BR" sz="2300">
                <a:solidFill>
                  <a:srgbClr val="A81D81"/>
                </a:solidFill>
                <a:highlight>
                  <a:schemeClr val="lt1"/>
                </a:highlight>
                <a:latin typeface="Lato"/>
                <a:ea typeface="Lato"/>
                <a:cs typeface="Lato"/>
                <a:sym typeface="Lato"/>
              </a:rPr>
              <a:t>identify solution</a:t>
            </a:r>
            <a:r>
              <a:rPr b="1" lang="pt-BR" sz="2300">
                <a:solidFill>
                  <a:schemeClr val="dk1"/>
                </a:solidFill>
                <a:highlight>
                  <a:schemeClr val="lt1"/>
                </a:highlight>
                <a:latin typeface="Lato"/>
                <a:ea typeface="Lato"/>
                <a:cs typeface="Lato"/>
                <a:sym typeface="Lato"/>
              </a:rPr>
              <a:t> for each?</a:t>
            </a:r>
            <a:endParaRPr b="1" sz="1500">
              <a:solidFill>
                <a:srgbClr val="A81D81"/>
              </a:solidFill>
              <a:highlight>
                <a:schemeClr val="lt1"/>
              </a:highlight>
              <a:latin typeface="Lato"/>
              <a:ea typeface="Lato"/>
              <a:cs typeface="Lato"/>
              <a:sym typeface="Lato"/>
            </a:endParaRPr>
          </a:p>
        </p:txBody>
      </p:sp>
      <p:pic>
        <p:nvPicPr>
          <p:cNvPr id="189" name="Google Shape;189;g19dad629ee8_0_37"/>
          <p:cNvPicPr preferRelativeResize="0"/>
          <p:nvPr/>
        </p:nvPicPr>
        <p:blipFill rotWithShape="1">
          <a:blip r:embed="rId4">
            <a:alphaModFix/>
          </a:blip>
          <a:srcRect b="21160" l="0" r="10618" t="9572"/>
          <a:stretch/>
        </p:blipFill>
        <p:spPr>
          <a:xfrm>
            <a:off x="4984925" y="909575"/>
            <a:ext cx="3585276" cy="3472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9dad629ee8_1_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95" name="Google Shape;195;g19dad629ee8_1_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96" name="Google Shape;196;g19dad629ee8_1_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How should you negotiate for these demands?</a:t>
            </a:r>
            <a:endParaRPr>
              <a:solidFill>
                <a:srgbClr val="A81D81"/>
              </a:solidFill>
              <a:latin typeface="Lato Black"/>
              <a:ea typeface="Lato Black"/>
              <a:cs typeface="Lato Black"/>
              <a:sym typeface="Lato Black"/>
            </a:endParaRPr>
          </a:p>
        </p:txBody>
      </p:sp>
      <p:sp>
        <p:nvSpPr>
          <p:cNvPr id="197" name="Google Shape;197;g19dad629ee8_1_0"/>
          <p:cNvSpPr txBox="1"/>
          <p:nvPr>
            <p:ph idx="1" type="body"/>
          </p:nvPr>
        </p:nvSpPr>
        <p:spPr>
          <a:xfrm>
            <a:off x="209475" y="872700"/>
            <a:ext cx="3414900" cy="42708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00000"/>
              </a:lnSpc>
              <a:spcBef>
                <a:spcPts val="1200"/>
              </a:spcBef>
              <a:spcAft>
                <a:spcPts val="0"/>
              </a:spcAft>
              <a:buNone/>
            </a:pPr>
            <a:r>
              <a:rPr b="1" lang="pt-BR" sz="1700">
                <a:solidFill>
                  <a:schemeClr val="dk1"/>
                </a:solidFill>
                <a:highlight>
                  <a:schemeClr val="lt1"/>
                </a:highlight>
                <a:latin typeface="Lato"/>
                <a:ea typeface="Lato"/>
                <a:cs typeface="Lato"/>
                <a:sym typeface="Lato"/>
              </a:rPr>
              <a:t>The “Three Golden Rules” in any negotiation: </a:t>
            </a:r>
            <a:endParaRPr b="1" sz="1700">
              <a:solidFill>
                <a:schemeClr val="dk1"/>
              </a:solidFill>
              <a:highlight>
                <a:schemeClr val="lt1"/>
              </a:highlight>
              <a:latin typeface="Lato"/>
              <a:ea typeface="Lato"/>
              <a:cs typeface="Lato"/>
              <a:sym typeface="Lato"/>
            </a:endParaRPr>
          </a:p>
          <a:p>
            <a:pPr indent="0" lvl="0" marL="0" rtl="0" algn="l">
              <a:lnSpc>
                <a:spcPct val="100000"/>
              </a:lnSpc>
              <a:spcBef>
                <a:spcPts val="1200"/>
              </a:spcBef>
              <a:spcAft>
                <a:spcPts val="0"/>
              </a:spcAft>
              <a:buNone/>
            </a:pPr>
            <a:r>
              <a:t/>
            </a:r>
            <a:endParaRPr b="1" sz="1500">
              <a:solidFill>
                <a:schemeClr val="dk1"/>
              </a:solidFill>
              <a:highlight>
                <a:schemeClr val="lt1"/>
              </a:highlight>
              <a:latin typeface="Lato"/>
              <a:ea typeface="Lato"/>
              <a:cs typeface="Lato"/>
              <a:sym typeface="Lato"/>
            </a:endParaRPr>
          </a:p>
          <a:p>
            <a:pPr indent="0" lvl="0" marL="0" rtl="0" algn="l">
              <a:lnSpc>
                <a:spcPct val="100000"/>
              </a:lnSpc>
              <a:spcBef>
                <a:spcPts val="1200"/>
              </a:spcBef>
              <a:spcAft>
                <a:spcPts val="0"/>
              </a:spcAft>
              <a:buNone/>
            </a:pPr>
            <a:r>
              <a:rPr b="1" lang="pt-BR" sz="2000">
                <a:solidFill>
                  <a:schemeClr val="dk1"/>
                </a:solidFill>
                <a:highlight>
                  <a:schemeClr val="lt1"/>
                </a:highlight>
                <a:latin typeface="Lato"/>
                <a:ea typeface="Lato"/>
                <a:cs typeface="Lato"/>
                <a:sym typeface="Lato"/>
              </a:rPr>
              <a:t>1. </a:t>
            </a:r>
            <a:r>
              <a:rPr b="1" lang="pt-BR" sz="2000" u="sng">
                <a:solidFill>
                  <a:schemeClr val="dk1"/>
                </a:solidFill>
                <a:highlight>
                  <a:schemeClr val="lt1"/>
                </a:highlight>
                <a:latin typeface="Lato"/>
                <a:ea typeface="Lato"/>
                <a:cs typeface="Lato"/>
                <a:sym typeface="Lato"/>
              </a:rPr>
              <a:t>Never</a:t>
            </a:r>
            <a:r>
              <a:rPr b="1" lang="pt-BR" sz="2000">
                <a:solidFill>
                  <a:schemeClr val="dk1"/>
                </a:solidFill>
                <a:highlight>
                  <a:schemeClr val="lt1"/>
                </a:highlight>
                <a:latin typeface="Lato"/>
                <a:ea typeface="Lato"/>
                <a:cs typeface="Lato"/>
                <a:sym typeface="Lato"/>
              </a:rPr>
              <a:t> Negotiate </a:t>
            </a:r>
            <a:r>
              <a:rPr b="1" lang="pt-BR" sz="2000">
                <a:solidFill>
                  <a:srgbClr val="A81D81"/>
                </a:solidFill>
                <a:highlight>
                  <a:schemeClr val="lt1"/>
                </a:highlight>
                <a:latin typeface="Lato"/>
                <a:ea typeface="Lato"/>
                <a:cs typeface="Lato"/>
                <a:sym typeface="Lato"/>
              </a:rPr>
              <a:t>alone </a:t>
            </a:r>
            <a:r>
              <a:rPr b="1" lang="pt-BR" sz="2000">
                <a:solidFill>
                  <a:schemeClr val="dk1"/>
                </a:solidFill>
                <a:highlight>
                  <a:schemeClr val="lt1"/>
                </a:highlight>
                <a:latin typeface="Lato"/>
                <a:ea typeface="Lato"/>
                <a:cs typeface="Lato"/>
                <a:sym typeface="Lato"/>
              </a:rPr>
              <a:t>and always ensure cordiality with officials/partners; </a:t>
            </a:r>
            <a:br>
              <a:rPr b="1" lang="pt-BR" sz="2000">
                <a:solidFill>
                  <a:schemeClr val="dk1"/>
                </a:solidFill>
                <a:highlight>
                  <a:schemeClr val="lt1"/>
                </a:highlight>
                <a:latin typeface="Lato"/>
                <a:ea typeface="Lato"/>
                <a:cs typeface="Lato"/>
                <a:sym typeface="Lato"/>
              </a:rPr>
            </a:br>
            <a:endParaRPr b="1" sz="2000">
              <a:solidFill>
                <a:schemeClr val="dk1"/>
              </a:solidFill>
              <a:highlight>
                <a:schemeClr val="lt1"/>
              </a:highlight>
              <a:latin typeface="Lato"/>
              <a:ea typeface="Lato"/>
              <a:cs typeface="Lato"/>
              <a:sym typeface="Lato"/>
            </a:endParaRPr>
          </a:p>
          <a:p>
            <a:pPr indent="0" lvl="0" marL="0" rtl="0" algn="l">
              <a:lnSpc>
                <a:spcPct val="100000"/>
              </a:lnSpc>
              <a:spcBef>
                <a:spcPts val="1200"/>
              </a:spcBef>
              <a:spcAft>
                <a:spcPts val="0"/>
              </a:spcAft>
              <a:buNone/>
            </a:pPr>
            <a:r>
              <a:rPr b="1" lang="pt-BR" sz="2000">
                <a:solidFill>
                  <a:schemeClr val="dk1"/>
                </a:solidFill>
                <a:highlight>
                  <a:schemeClr val="lt1"/>
                </a:highlight>
                <a:latin typeface="Lato"/>
                <a:ea typeface="Lato"/>
                <a:cs typeface="Lato"/>
                <a:sym typeface="Lato"/>
              </a:rPr>
              <a:t>2. </a:t>
            </a:r>
            <a:r>
              <a:rPr b="1" lang="pt-BR" sz="2000" u="sng">
                <a:solidFill>
                  <a:schemeClr val="dk1"/>
                </a:solidFill>
                <a:highlight>
                  <a:schemeClr val="lt1"/>
                </a:highlight>
                <a:latin typeface="Lato"/>
                <a:ea typeface="Lato"/>
                <a:cs typeface="Lato"/>
                <a:sym typeface="Lato"/>
              </a:rPr>
              <a:t>Never</a:t>
            </a:r>
            <a:r>
              <a:rPr b="1" lang="pt-BR" sz="2000">
                <a:solidFill>
                  <a:schemeClr val="dk1"/>
                </a:solidFill>
                <a:highlight>
                  <a:schemeClr val="lt1"/>
                </a:highlight>
                <a:latin typeface="Lato"/>
                <a:ea typeface="Lato"/>
                <a:cs typeface="Lato"/>
                <a:sym typeface="Lato"/>
              </a:rPr>
              <a:t> make a deal </a:t>
            </a:r>
            <a:r>
              <a:rPr b="1" lang="pt-BR" sz="2000">
                <a:solidFill>
                  <a:srgbClr val="A81D81"/>
                </a:solidFill>
                <a:highlight>
                  <a:schemeClr val="lt1"/>
                </a:highlight>
                <a:latin typeface="Lato"/>
                <a:ea typeface="Lato"/>
                <a:cs typeface="Lato"/>
                <a:sym typeface="Lato"/>
              </a:rPr>
              <a:t>without agreement of members. </a:t>
            </a:r>
            <a:r>
              <a:rPr b="1" lang="pt-BR" sz="2000">
                <a:solidFill>
                  <a:schemeClr val="dk1"/>
                </a:solidFill>
                <a:highlight>
                  <a:schemeClr val="lt1"/>
                </a:highlight>
                <a:latin typeface="Lato"/>
                <a:ea typeface="Lato"/>
                <a:cs typeface="Lato"/>
                <a:sym typeface="Lato"/>
              </a:rPr>
              <a:t>Always insist on a signed agreement where possible)</a:t>
            </a:r>
            <a:br>
              <a:rPr b="1" lang="pt-BR" sz="2000">
                <a:solidFill>
                  <a:schemeClr val="dk1"/>
                </a:solidFill>
                <a:highlight>
                  <a:schemeClr val="lt1"/>
                </a:highlight>
                <a:latin typeface="Lato"/>
                <a:ea typeface="Lato"/>
                <a:cs typeface="Lato"/>
                <a:sym typeface="Lato"/>
              </a:rPr>
            </a:br>
            <a:endParaRPr b="1" sz="2000">
              <a:solidFill>
                <a:schemeClr val="dk1"/>
              </a:solidFill>
              <a:highlight>
                <a:schemeClr val="lt1"/>
              </a:highlight>
              <a:latin typeface="Lato"/>
              <a:ea typeface="Lato"/>
              <a:cs typeface="Lato"/>
              <a:sym typeface="Lato"/>
            </a:endParaRPr>
          </a:p>
          <a:p>
            <a:pPr indent="0" lvl="0" marL="0" rtl="0" algn="l">
              <a:lnSpc>
                <a:spcPct val="100000"/>
              </a:lnSpc>
              <a:spcBef>
                <a:spcPts val="1200"/>
              </a:spcBef>
              <a:spcAft>
                <a:spcPts val="0"/>
              </a:spcAft>
              <a:buNone/>
            </a:pPr>
            <a:r>
              <a:rPr b="1" lang="pt-BR" sz="2000">
                <a:solidFill>
                  <a:schemeClr val="dk1"/>
                </a:solidFill>
                <a:highlight>
                  <a:schemeClr val="lt1"/>
                </a:highlight>
                <a:latin typeface="Lato"/>
                <a:ea typeface="Lato"/>
                <a:cs typeface="Lato"/>
                <a:sym typeface="Lato"/>
              </a:rPr>
              <a:t>3. Maintain </a:t>
            </a:r>
            <a:r>
              <a:rPr b="1" lang="pt-BR" sz="2000" u="sng">
                <a:solidFill>
                  <a:srgbClr val="A81D81"/>
                </a:solidFill>
                <a:highlight>
                  <a:schemeClr val="lt1"/>
                </a:highlight>
                <a:latin typeface="Lato"/>
                <a:ea typeface="Lato"/>
                <a:cs typeface="Lato"/>
                <a:sym typeface="Lato"/>
              </a:rPr>
              <a:t>unity</a:t>
            </a:r>
            <a:r>
              <a:rPr b="1" lang="pt-BR" sz="2000">
                <a:solidFill>
                  <a:schemeClr val="dk1"/>
                </a:solidFill>
                <a:highlight>
                  <a:schemeClr val="lt1"/>
                </a:highlight>
                <a:latin typeface="Lato"/>
                <a:ea typeface="Lato"/>
                <a:cs typeface="Lato"/>
                <a:sym typeface="Lato"/>
              </a:rPr>
              <a:t> while negotiating.</a:t>
            </a:r>
            <a:endParaRPr b="1" sz="2000">
              <a:solidFill>
                <a:schemeClr val="dk1"/>
              </a:solidFill>
              <a:highlight>
                <a:schemeClr val="lt1"/>
              </a:highlight>
              <a:latin typeface="Lato"/>
              <a:ea typeface="Lato"/>
              <a:cs typeface="Lato"/>
              <a:sym typeface="Lato"/>
            </a:endParaRPr>
          </a:p>
          <a:p>
            <a:pPr indent="0" lvl="0" marL="0" rtl="0" algn="l">
              <a:lnSpc>
                <a:spcPct val="100000"/>
              </a:lnSpc>
              <a:spcBef>
                <a:spcPts val="1200"/>
              </a:spcBef>
              <a:spcAft>
                <a:spcPts val="0"/>
              </a:spcAft>
              <a:buNone/>
            </a:pPr>
            <a:r>
              <a:t/>
            </a:r>
            <a:endParaRPr b="1" sz="1500">
              <a:solidFill>
                <a:srgbClr val="A81D81"/>
              </a:solidFill>
              <a:highlight>
                <a:schemeClr val="lt1"/>
              </a:highlight>
              <a:latin typeface="Lato"/>
              <a:ea typeface="Lato"/>
              <a:cs typeface="Lato"/>
              <a:sym typeface="Lato"/>
            </a:endParaRPr>
          </a:p>
          <a:p>
            <a:pPr indent="0" lvl="0" marL="457200" rtl="0" algn="l">
              <a:spcBef>
                <a:spcPts val="1200"/>
              </a:spcBef>
              <a:spcAft>
                <a:spcPts val="0"/>
              </a:spcAft>
              <a:buNone/>
            </a:pPr>
            <a:r>
              <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1200"/>
              </a:spcAft>
              <a:buNone/>
            </a:pPr>
            <a:r>
              <a:t/>
            </a:r>
            <a:endParaRPr b="1" sz="1500">
              <a:solidFill>
                <a:srgbClr val="A81D81"/>
              </a:solidFill>
              <a:highlight>
                <a:schemeClr val="lt1"/>
              </a:highlight>
              <a:latin typeface="Lato"/>
              <a:ea typeface="Lato"/>
              <a:cs typeface="Lato"/>
              <a:sym typeface="Lato"/>
            </a:endParaRPr>
          </a:p>
        </p:txBody>
      </p:sp>
      <p:pic>
        <p:nvPicPr>
          <p:cNvPr id="198" name="Google Shape;198;g19dad629ee8_1_0"/>
          <p:cNvPicPr preferRelativeResize="0"/>
          <p:nvPr/>
        </p:nvPicPr>
        <p:blipFill rotWithShape="1">
          <a:blip r:embed="rId4">
            <a:alphaModFix/>
          </a:blip>
          <a:srcRect b="-1387" l="8507" r="5648" t="-1387"/>
          <a:stretch/>
        </p:blipFill>
        <p:spPr>
          <a:xfrm>
            <a:off x="3536575" y="640800"/>
            <a:ext cx="5728776" cy="4572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9dad629ee8_1_81"/>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04" name="Google Shape;204;g19dad629ee8_1_81"/>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05" name="Google Shape;205;g19dad629ee8_1_81"/>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Who is on the other side of my border?</a:t>
            </a:r>
            <a:endParaRPr>
              <a:solidFill>
                <a:srgbClr val="A81D81"/>
              </a:solidFill>
              <a:latin typeface="Lato Black"/>
              <a:ea typeface="Lato Black"/>
              <a:cs typeface="Lato Black"/>
              <a:sym typeface="Lato Black"/>
            </a:endParaRPr>
          </a:p>
        </p:txBody>
      </p:sp>
      <p:pic>
        <p:nvPicPr>
          <p:cNvPr id="206" name="Google Shape;206;g19dad629ee8_1_81"/>
          <p:cNvPicPr preferRelativeResize="0"/>
          <p:nvPr/>
        </p:nvPicPr>
        <p:blipFill>
          <a:blip r:embed="rId4">
            <a:alphaModFix/>
          </a:blip>
          <a:stretch>
            <a:fillRect/>
          </a:stretch>
        </p:blipFill>
        <p:spPr>
          <a:xfrm>
            <a:off x="0" y="785475"/>
            <a:ext cx="3335175" cy="4168976"/>
          </a:xfrm>
          <a:prstGeom prst="rect">
            <a:avLst/>
          </a:prstGeom>
          <a:noFill/>
          <a:ln>
            <a:noFill/>
          </a:ln>
        </p:spPr>
      </p:pic>
      <p:sp>
        <p:nvSpPr>
          <p:cNvPr id="207" name="Google Shape;207;g19dad629ee8_1_81"/>
          <p:cNvSpPr txBox="1"/>
          <p:nvPr>
            <p:ph idx="1" type="body"/>
          </p:nvPr>
        </p:nvSpPr>
        <p:spPr>
          <a:xfrm>
            <a:off x="3037800" y="1313900"/>
            <a:ext cx="5890200" cy="30300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Informal cross-border traders, by definition, cross border regularly.</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Therefore, </a:t>
            </a:r>
            <a:r>
              <a:rPr b="1" i="1" lang="pt-BR" sz="1500">
                <a:solidFill>
                  <a:srgbClr val="A81D81"/>
                </a:solidFill>
                <a:highlight>
                  <a:schemeClr val="lt1"/>
                </a:highlight>
                <a:latin typeface="Lato"/>
                <a:ea typeface="Lato"/>
                <a:cs typeface="Lato"/>
                <a:sym typeface="Lato"/>
              </a:rPr>
              <a:t>you cannot resolve their issues only by acting in your country.</a:t>
            </a:r>
            <a:endParaRPr b="1" i="1" sz="1500">
              <a:solidFill>
                <a:srgbClr val="A81D8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You must identify the issues according to each border and engage authorities from both sides.</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But you should not do this alone - </a:t>
            </a:r>
            <a:r>
              <a:rPr b="1" lang="pt-BR" sz="1500" u="sng">
                <a:solidFill>
                  <a:schemeClr val="dk1"/>
                </a:solidFill>
                <a:highlight>
                  <a:schemeClr val="lt1"/>
                </a:highlight>
                <a:latin typeface="Lato"/>
                <a:ea typeface="Lato"/>
                <a:cs typeface="Lato"/>
                <a:sym typeface="Lato"/>
              </a:rPr>
              <a:t>StreetNet affiliates must come together and engage jointly in advocacy and negotiations. </a:t>
            </a:r>
            <a:r>
              <a:rPr b="1" lang="pt-BR" sz="1500" u="sng">
                <a:solidFill>
                  <a:srgbClr val="A81D81"/>
                </a:solidFill>
                <a:highlight>
                  <a:schemeClr val="lt1"/>
                </a:highlight>
                <a:latin typeface="Lato"/>
                <a:ea typeface="Lato"/>
                <a:cs typeface="Lato"/>
                <a:sym typeface="Lato"/>
              </a:rPr>
              <a:t>Only together can we be successful! </a:t>
            </a:r>
            <a:endParaRPr b="1" sz="1500" u="sng">
              <a:solidFill>
                <a:srgbClr val="A81D81"/>
              </a:solidFill>
              <a:highlight>
                <a:schemeClr val="lt1"/>
              </a:highlight>
              <a:latin typeface="Lato"/>
              <a:ea typeface="Lato"/>
              <a:cs typeface="Lato"/>
              <a:sym typeface="Lato"/>
            </a:endParaRPr>
          </a:p>
          <a:p>
            <a:pPr indent="0" lvl="0" marL="0" rtl="0" algn="l">
              <a:spcBef>
                <a:spcPts val="1200"/>
              </a:spcBef>
              <a:spcAft>
                <a:spcPts val="1200"/>
              </a:spcAft>
              <a:buNone/>
            </a:pPr>
            <a:r>
              <a:rPr b="1" lang="pt-BR" sz="1500">
                <a:solidFill>
                  <a:schemeClr val="dk1"/>
                </a:solidFill>
                <a:highlight>
                  <a:schemeClr val="lt1"/>
                </a:highlight>
                <a:latin typeface="Lato"/>
                <a:ea typeface="Lato"/>
                <a:cs typeface="Lato"/>
                <a:sym typeface="Lato"/>
              </a:rPr>
              <a:t>Also look out for partners who can support your advocacy.</a:t>
            </a:r>
            <a:endParaRPr b="1" sz="1500">
              <a:solidFill>
                <a:schemeClr val="dk1"/>
              </a:solidFill>
              <a:highlight>
                <a:schemeClr val="lt1"/>
              </a:highlight>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a2d7e67aa3_0_66"/>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13" name="Google Shape;213;g1a2d7e67aa3_0_66"/>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14" name="Google Shape;214;g1a2d7e67aa3_0_66"/>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Who should I negotiate </a:t>
            </a:r>
            <a:r>
              <a:rPr i="1" lang="pt-BR">
                <a:solidFill>
                  <a:srgbClr val="A81D81"/>
                </a:solidFill>
                <a:latin typeface="Lato Black"/>
                <a:ea typeface="Lato Black"/>
                <a:cs typeface="Lato Black"/>
                <a:sym typeface="Lato Black"/>
              </a:rPr>
              <a:t>with</a:t>
            </a:r>
            <a:r>
              <a:rPr lang="pt-BR">
                <a:solidFill>
                  <a:srgbClr val="A81D81"/>
                </a:solidFill>
                <a:latin typeface="Lato Black"/>
                <a:ea typeface="Lato Black"/>
                <a:cs typeface="Lato Black"/>
                <a:sym typeface="Lato Black"/>
              </a:rPr>
              <a:t>?</a:t>
            </a:r>
            <a:endParaRPr>
              <a:solidFill>
                <a:srgbClr val="A81D81"/>
              </a:solidFill>
              <a:latin typeface="Lato Black"/>
              <a:ea typeface="Lato Black"/>
              <a:cs typeface="Lato Black"/>
              <a:sym typeface="Lato Black"/>
            </a:endParaRPr>
          </a:p>
        </p:txBody>
      </p:sp>
      <p:sp>
        <p:nvSpPr>
          <p:cNvPr id="215" name="Google Shape;215;g1a2d7e67aa3_0_66"/>
          <p:cNvSpPr txBox="1"/>
          <p:nvPr>
            <p:ph idx="1" type="body"/>
          </p:nvPr>
        </p:nvSpPr>
        <p:spPr>
          <a:xfrm>
            <a:off x="183575" y="1262550"/>
            <a:ext cx="5385600" cy="34191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Who you negotiate with depends on the contexts of each side of the border.</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Maybe in one country you should contact customs authorities, but in the other you should go directly to the Ministry of Trade.</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chemeClr val="dk1"/>
                </a:solidFill>
                <a:highlight>
                  <a:schemeClr val="lt1"/>
                </a:highlight>
                <a:latin typeface="Lato"/>
                <a:ea typeface="Lato"/>
                <a:cs typeface="Lato"/>
                <a:sym typeface="Lato"/>
              </a:rPr>
              <a:t>Perhaps you are advocating for a broader regional policy change, and therefore must reach out to supranational entities/partners. Those in the ECOWAS sub-region worked with Organization of Trade Unions of West Africa (OTUWA)  and ITUC-Africa for instance.</a:t>
            </a:r>
            <a:endParaRPr b="1" sz="1500">
              <a:solidFill>
                <a:schemeClr val="dk1"/>
              </a:solidFill>
              <a:highlight>
                <a:schemeClr val="lt1"/>
              </a:highlight>
              <a:latin typeface="Lato"/>
              <a:ea typeface="Lato"/>
              <a:cs typeface="Lato"/>
              <a:sym typeface="Lato"/>
            </a:endParaRPr>
          </a:p>
          <a:p>
            <a:pPr indent="0" lvl="0" marL="0" rtl="0" algn="l">
              <a:spcBef>
                <a:spcPts val="1200"/>
              </a:spcBef>
              <a:spcAft>
                <a:spcPts val="0"/>
              </a:spcAft>
              <a:buNone/>
            </a:pPr>
            <a:r>
              <a:rPr b="1" lang="pt-BR" sz="1500">
                <a:solidFill>
                  <a:srgbClr val="A81D81"/>
                </a:solidFill>
                <a:highlight>
                  <a:schemeClr val="lt1"/>
                </a:highlight>
                <a:latin typeface="Lato"/>
                <a:ea typeface="Lato"/>
                <a:cs typeface="Lato"/>
                <a:sym typeface="Lato"/>
              </a:rPr>
              <a:t>A joint analysis of stakeholders based on your demands is crucial to identify who is/are your negotiation counterpart(s).</a:t>
            </a:r>
            <a:endParaRPr b="1" sz="1500">
              <a:solidFill>
                <a:srgbClr val="A81D81"/>
              </a:solidFill>
              <a:highlight>
                <a:schemeClr val="lt1"/>
              </a:highlight>
              <a:latin typeface="Lato"/>
              <a:ea typeface="Lato"/>
              <a:cs typeface="Lato"/>
              <a:sym typeface="Lato"/>
            </a:endParaRPr>
          </a:p>
          <a:p>
            <a:pPr indent="0" lvl="0" marL="457200" rtl="0" algn="l">
              <a:spcBef>
                <a:spcPts val="1200"/>
              </a:spcBef>
              <a:spcAft>
                <a:spcPts val="1200"/>
              </a:spcAft>
              <a:buNone/>
            </a:pPr>
            <a:r>
              <a:rPr b="1" lang="pt-BR" sz="1500">
                <a:solidFill>
                  <a:srgbClr val="A81D81"/>
                </a:solidFill>
                <a:highlight>
                  <a:srgbClr val="F3D85F"/>
                </a:highlight>
                <a:latin typeface="Lato"/>
                <a:ea typeface="Lato"/>
                <a:cs typeface="Lato"/>
                <a:sym typeface="Lato"/>
              </a:rPr>
              <a:t>Who would you engage in your country for negotiations?</a:t>
            </a:r>
            <a:endParaRPr b="1" sz="1500">
              <a:solidFill>
                <a:srgbClr val="A81D81"/>
              </a:solidFill>
              <a:highlight>
                <a:srgbClr val="F3D85F"/>
              </a:highlight>
              <a:latin typeface="Lato"/>
              <a:ea typeface="Lato"/>
              <a:cs typeface="Lato"/>
              <a:sym typeface="Lato"/>
            </a:endParaRPr>
          </a:p>
        </p:txBody>
      </p:sp>
      <p:pic>
        <p:nvPicPr>
          <p:cNvPr id="216" name="Google Shape;216;g1a2d7e67aa3_0_66"/>
          <p:cNvPicPr preferRelativeResize="0"/>
          <p:nvPr/>
        </p:nvPicPr>
        <p:blipFill rotWithShape="1">
          <a:blip r:embed="rId4">
            <a:alphaModFix/>
          </a:blip>
          <a:srcRect b="18476" l="14799" r="0" t="13942"/>
          <a:stretch/>
        </p:blipFill>
        <p:spPr>
          <a:xfrm>
            <a:off x="5569175" y="1144950"/>
            <a:ext cx="3393050" cy="3364025"/>
          </a:xfrm>
          <a:prstGeom prst="rect">
            <a:avLst/>
          </a:prstGeom>
          <a:noFill/>
          <a:ln>
            <a:noFill/>
          </a:ln>
        </p:spPr>
      </p:pic>
      <p:pic>
        <p:nvPicPr>
          <p:cNvPr id="217" name="Google Shape;217;g1a2d7e67aa3_0_66"/>
          <p:cNvPicPr preferRelativeResize="0"/>
          <p:nvPr/>
        </p:nvPicPr>
        <p:blipFill>
          <a:blip r:embed="rId5">
            <a:alphaModFix/>
          </a:blip>
          <a:stretch>
            <a:fillRect/>
          </a:stretch>
        </p:blipFill>
        <p:spPr>
          <a:xfrm>
            <a:off x="126542" y="4016300"/>
            <a:ext cx="532275" cy="6653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9dad629ee8_1_51"/>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23" name="Google Shape;223;g19dad629ee8_1_51"/>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24" name="Google Shape;224;g19dad629ee8_1_51"/>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Examples of negotiation &amp; advocacy activities</a:t>
            </a:r>
            <a:endParaRPr>
              <a:solidFill>
                <a:srgbClr val="A81D81"/>
              </a:solidFill>
              <a:latin typeface="Lato Black"/>
              <a:ea typeface="Lato Black"/>
              <a:cs typeface="Lato Black"/>
              <a:sym typeface="Lato Black"/>
            </a:endParaRPr>
          </a:p>
        </p:txBody>
      </p:sp>
      <p:sp>
        <p:nvSpPr>
          <p:cNvPr id="225" name="Google Shape;225;g19dad629ee8_1_51"/>
          <p:cNvSpPr txBox="1"/>
          <p:nvPr>
            <p:ph idx="1" type="body"/>
          </p:nvPr>
        </p:nvSpPr>
        <p:spPr>
          <a:xfrm>
            <a:off x="61975" y="727825"/>
            <a:ext cx="4686600" cy="296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1200"/>
              </a:spcAft>
              <a:buSzPts val="605"/>
              <a:buNone/>
            </a:pPr>
            <a:r>
              <a:rPr b="1" lang="pt-BR" sz="1107">
                <a:solidFill>
                  <a:schemeClr val="lt1"/>
                </a:solidFill>
                <a:highlight>
                  <a:srgbClr val="A81D81"/>
                </a:highlight>
              </a:rPr>
              <a:t>CNTG &amp; CNTS : </a:t>
            </a:r>
            <a:r>
              <a:rPr lang="pt-BR" sz="1107">
                <a:solidFill>
                  <a:schemeClr val="dk1"/>
                </a:solidFill>
              </a:rPr>
              <a:t>A delegation from </a:t>
            </a:r>
            <a:r>
              <a:rPr lang="pt-BR" sz="1107">
                <a:solidFill>
                  <a:srgbClr val="A81D81"/>
                </a:solidFill>
              </a:rPr>
              <a:t>Senegal</a:t>
            </a:r>
            <a:r>
              <a:rPr lang="pt-BR" sz="1107">
                <a:solidFill>
                  <a:schemeClr val="dk1"/>
                </a:solidFill>
              </a:rPr>
              <a:t> traveled directly to </a:t>
            </a:r>
            <a:r>
              <a:rPr lang="pt-BR" sz="1107">
                <a:solidFill>
                  <a:srgbClr val="A81D81"/>
                </a:solidFill>
              </a:rPr>
              <a:t>Guinea</a:t>
            </a:r>
            <a:r>
              <a:rPr lang="pt-BR" sz="1107">
                <a:solidFill>
                  <a:schemeClr val="dk1"/>
                </a:solidFill>
              </a:rPr>
              <a:t>, and the first meeting was held in the city of Koundara. The </a:t>
            </a:r>
            <a:r>
              <a:rPr b="1" lang="pt-BR" sz="1107">
                <a:solidFill>
                  <a:srgbClr val="A81D81"/>
                </a:solidFill>
              </a:rPr>
              <a:t>administrative authorities, particularly the mayor and the prefect</a:t>
            </a:r>
            <a:r>
              <a:rPr lang="pt-BR" sz="1107">
                <a:solidFill>
                  <a:schemeClr val="dk1"/>
                </a:solidFill>
              </a:rPr>
              <a:t>, encouraged the delegation to continue their activities in the region. They accompanied the Senegal delegation to meet the comrades from Guinea with the customs authorities, the police and the border service. </a:t>
            </a:r>
            <a:r>
              <a:rPr b="1" lang="pt-BR" sz="1107">
                <a:solidFill>
                  <a:schemeClr val="dk1"/>
                </a:solidFill>
              </a:rPr>
              <a:t>The two organizations held a 4 hours advocacy meeting with the authorities in Guinea. This meeting helped to shed light on many difficulties ICBT workers are faced with. The authorities proved their support as they expressed interest at working to improve the situation.</a:t>
            </a:r>
            <a:endParaRPr b="1" sz="925">
              <a:solidFill>
                <a:schemeClr val="dk1"/>
              </a:solidFill>
              <a:highlight>
                <a:schemeClr val="lt1"/>
              </a:highlight>
              <a:latin typeface="Lato"/>
              <a:ea typeface="Lato"/>
              <a:cs typeface="Lato"/>
              <a:sym typeface="Lato"/>
            </a:endParaRPr>
          </a:p>
        </p:txBody>
      </p:sp>
      <p:pic>
        <p:nvPicPr>
          <p:cNvPr id="226" name="Google Shape;226;g19dad629ee8_1_51"/>
          <p:cNvPicPr preferRelativeResize="0"/>
          <p:nvPr/>
        </p:nvPicPr>
        <p:blipFill>
          <a:blip r:embed="rId4">
            <a:alphaModFix/>
          </a:blip>
          <a:stretch>
            <a:fillRect/>
          </a:stretch>
        </p:blipFill>
        <p:spPr>
          <a:xfrm>
            <a:off x="4802275" y="727825"/>
            <a:ext cx="4341726" cy="2698755"/>
          </a:xfrm>
          <a:prstGeom prst="rect">
            <a:avLst/>
          </a:prstGeom>
          <a:noFill/>
          <a:ln>
            <a:noFill/>
          </a:ln>
        </p:spPr>
      </p:pic>
      <p:sp>
        <p:nvSpPr>
          <p:cNvPr id="227" name="Google Shape;227;g19dad629ee8_1_51"/>
          <p:cNvSpPr txBox="1"/>
          <p:nvPr>
            <p:ph idx="1" type="body"/>
          </p:nvPr>
        </p:nvSpPr>
        <p:spPr>
          <a:xfrm>
            <a:off x="802575" y="3623425"/>
            <a:ext cx="7162800" cy="2643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200"/>
              </a:spcBef>
              <a:spcAft>
                <a:spcPts val="0"/>
              </a:spcAft>
              <a:buSzPts val="605"/>
              <a:buNone/>
            </a:pPr>
            <a:r>
              <a:rPr b="1" lang="pt-BR" sz="1107">
                <a:solidFill>
                  <a:schemeClr val="dk1"/>
                </a:solidFill>
                <a:highlight>
                  <a:schemeClr val="lt1"/>
                </a:highlight>
              </a:rPr>
              <a:t>FOR MORE EXAMPLES, DISCOVER OUR ICBT ADVOCACY PLAYLIST WITH ANIMATION VIDEOS REGARDING EACH  NEGOTIATION UNDERTAKEN BY OUR AFFILIATES IN WEST &amp; CENTRAL AFRICA:</a:t>
            </a:r>
            <a:endParaRPr b="1" sz="1107">
              <a:solidFill>
                <a:schemeClr val="dk1"/>
              </a:solidFill>
              <a:highlight>
                <a:schemeClr val="lt1"/>
              </a:highlight>
            </a:endParaRPr>
          </a:p>
          <a:p>
            <a:pPr indent="0" lvl="0" marL="0" rtl="0" algn="ctr">
              <a:lnSpc>
                <a:spcPct val="150000"/>
              </a:lnSpc>
              <a:spcBef>
                <a:spcPts val="1200"/>
              </a:spcBef>
              <a:spcAft>
                <a:spcPts val="1200"/>
              </a:spcAft>
              <a:buSzPts val="605"/>
              <a:buNone/>
            </a:pPr>
            <a:r>
              <a:rPr b="1" lang="pt-BR" sz="1107" u="sng">
                <a:solidFill>
                  <a:schemeClr val="hlink"/>
                </a:solidFill>
                <a:highlight>
                  <a:schemeClr val="lt1"/>
                </a:highlight>
                <a:hlinkClick r:id="rId5"/>
              </a:rPr>
              <a:t>https://www.youtube.com/playlist?list=PLjssOqZXgc06-LY-aZ6WUX6ANB6_9Jzmk</a:t>
            </a:r>
            <a:r>
              <a:rPr b="1" lang="pt-BR" sz="1107">
                <a:solidFill>
                  <a:schemeClr val="dk1"/>
                </a:solidFill>
                <a:highlight>
                  <a:schemeClr val="lt1"/>
                </a:highlight>
              </a:rPr>
              <a:t> </a:t>
            </a:r>
            <a:endParaRPr b="1" sz="1107">
              <a:solidFill>
                <a:schemeClr val="dk1"/>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9c6a7b7132_0_20"/>
          <p:cNvSpPr txBox="1"/>
          <p:nvPr>
            <p:ph idx="1" type="body"/>
          </p:nvPr>
        </p:nvSpPr>
        <p:spPr>
          <a:xfrm>
            <a:off x="258800" y="828375"/>
            <a:ext cx="4633500" cy="4212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None/>
            </a:pPr>
            <a:r>
              <a:rPr b="1" i="1" lang="pt-BR" sz="2381">
                <a:solidFill>
                  <a:schemeClr val="dk1"/>
                </a:solidFill>
                <a:highlight>
                  <a:srgbClr val="FFFFFF"/>
                </a:highlight>
                <a:latin typeface="Lato"/>
                <a:ea typeface="Lato"/>
                <a:cs typeface="Lato"/>
                <a:sym typeface="Lato"/>
              </a:rPr>
              <a:t>“I bring goods from</a:t>
            </a:r>
            <a:r>
              <a:rPr b="1" i="1" lang="pt-BR" sz="2381">
                <a:solidFill>
                  <a:srgbClr val="A81D81"/>
                </a:solidFill>
                <a:highlight>
                  <a:srgbClr val="FFFFFF"/>
                </a:highlight>
                <a:latin typeface="Lato"/>
                <a:ea typeface="Lato"/>
                <a:cs typeface="Lato"/>
                <a:sym typeface="Lato"/>
              </a:rPr>
              <a:t> Angola to Namibia</a:t>
            </a:r>
            <a:r>
              <a:rPr b="1" i="1" lang="pt-BR" sz="2381">
                <a:solidFill>
                  <a:schemeClr val="dk1"/>
                </a:solidFill>
                <a:highlight>
                  <a:srgbClr val="FFFFFF"/>
                </a:highlight>
                <a:latin typeface="Lato"/>
                <a:ea typeface="Lato"/>
                <a:cs typeface="Lato"/>
                <a:sym typeface="Lato"/>
              </a:rPr>
              <a:t> to sell in the markets. Not many, just the ones I am capable of </a:t>
            </a:r>
            <a:r>
              <a:rPr b="1" i="1" lang="pt-BR" sz="2381">
                <a:solidFill>
                  <a:srgbClr val="A81D81"/>
                </a:solidFill>
                <a:highlight>
                  <a:srgbClr val="FFFFFF"/>
                </a:highlight>
                <a:latin typeface="Lato"/>
                <a:ea typeface="Lato"/>
                <a:cs typeface="Lato"/>
                <a:sym typeface="Lato"/>
              </a:rPr>
              <a:t>carrying in my luggage and transporting in buses shared with fellow traders</a:t>
            </a:r>
            <a:r>
              <a:rPr b="1" i="1" lang="pt-BR" sz="2381">
                <a:solidFill>
                  <a:schemeClr val="dk1"/>
                </a:solidFill>
                <a:highlight>
                  <a:srgbClr val="FFFFFF"/>
                </a:highlight>
                <a:latin typeface="Lato"/>
                <a:ea typeface="Lato"/>
                <a:cs typeface="Lato"/>
                <a:sym typeface="Lato"/>
              </a:rPr>
              <a:t>, mostly fabrics and other non-perishable goods. Although I am constantly </a:t>
            </a:r>
            <a:r>
              <a:rPr b="1" i="1" lang="pt-BR" sz="2381">
                <a:solidFill>
                  <a:srgbClr val="A81D81"/>
                </a:solidFill>
                <a:highlight>
                  <a:srgbClr val="FFFFFF"/>
                </a:highlight>
                <a:latin typeface="Lato"/>
                <a:ea typeface="Lato"/>
                <a:cs typeface="Lato"/>
                <a:sym typeface="Lato"/>
              </a:rPr>
              <a:t>worried</a:t>
            </a:r>
            <a:r>
              <a:rPr b="1" i="1" lang="pt-BR" sz="2381">
                <a:solidFill>
                  <a:schemeClr val="dk1"/>
                </a:solidFill>
                <a:highlight>
                  <a:srgbClr val="FFFFFF"/>
                </a:highlight>
                <a:latin typeface="Lato"/>
                <a:ea typeface="Lato"/>
                <a:cs typeface="Lato"/>
                <a:sym typeface="Lato"/>
              </a:rPr>
              <a:t> about what they will ask from me at the border, </a:t>
            </a:r>
            <a:r>
              <a:rPr b="1" i="1" lang="pt-BR" sz="2381">
                <a:solidFill>
                  <a:srgbClr val="A81D81"/>
                </a:solidFill>
                <a:highlight>
                  <a:srgbClr val="FFFFFF"/>
                </a:highlight>
                <a:latin typeface="Lato"/>
                <a:ea typeface="Lato"/>
                <a:cs typeface="Lato"/>
                <a:sym typeface="Lato"/>
              </a:rPr>
              <a:t>doing business this risky way </a:t>
            </a:r>
            <a:r>
              <a:rPr b="1" i="1" lang="pt-BR" sz="2381">
                <a:solidFill>
                  <a:schemeClr val="dk1"/>
                </a:solidFill>
                <a:highlight>
                  <a:srgbClr val="FFFFFF"/>
                </a:highlight>
                <a:latin typeface="Lato"/>
                <a:ea typeface="Lato"/>
                <a:cs typeface="Lato"/>
                <a:sym typeface="Lato"/>
              </a:rPr>
              <a:t>is still the most lucrative option - in fact, for me, it is often the </a:t>
            </a:r>
            <a:r>
              <a:rPr b="1" i="1" lang="pt-BR" sz="2381">
                <a:solidFill>
                  <a:srgbClr val="A81D81"/>
                </a:solidFill>
                <a:highlight>
                  <a:srgbClr val="FFFFFF"/>
                </a:highlight>
                <a:latin typeface="Lato"/>
                <a:ea typeface="Lato"/>
                <a:cs typeface="Lato"/>
                <a:sym typeface="Lato"/>
              </a:rPr>
              <a:t>only option</a:t>
            </a:r>
            <a:r>
              <a:rPr b="1" i="1" lang="pt-BR" sz="2381">
                <a:solidFill>
                  <a:schemeClr val="dk1"/>
                </a:solidFill>
                <a:highlight>
                  <a:srgbClr val="FFFFFF"/>
                </a:highlight>
                <a:latin typeface="Lato"/>
                <a:ea typeface="Lato"/>
                <a:cs typeface="Lato"/>
                <a:sym typeface="Lato"/>
              </a:rPr>
              <a:t> to be able to provide for my family”</a:t>
            </a:r>
            <a:endParaRPr b="1" sz="2381">
              <a:solidFill>
                <a:schemeClr val="dk1"/>
              </a:solidFill>
              <a:highlight>
                <a:srgbClr val="FFFFFF"/>
              </a:highlight>
              <a:latin typeface="Lato"/>
              <a:ea typeface="Lato"/>
              <a:cs typeface="Lato"/>
              <a:sym typeface="Lato"/>
            </a:endParaRPr>
          </a:p>
        </p:txBody>
      </p:sp>
      <p:sp>
        <p:nvSpPr>
          <p:cNvPr id="64" name="Google Shape;64;g19c6a7b7132_0_2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65" name="Google Shape;65;g19c6a7b7132_0_2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66" name="Google Shape;66;g19c6a7b7132_0_2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lang="pt-BR">
                <a:solidFill>
                  <a:srgbClr val="A81D81"/>
                </a:solidFill>
                <a:latin typeface="Lato Black"/>
                <a:ea typeface="Lato Black"/>
                <a:cs typeface="Lato Black"/>
                <a:sym typeface="Lato Black"/>
              </a:rPr>
              <a:t>What is my work?</a:t>
            </a:r>
            <a:endParaRPr>
              <a:solidFill>
                <a:srgbClr val="A81D81"/>
              </a:solidFill>
              <a:latin typeface="Lato Black"/>
              <a:ea typeface="Lato Black"/>
              <a:cs typeface="Lato Black"/>
              <a:sym typeface="Lato Black"/>
            </a:endParaRPr>
          </a:p>
          <a:p>
            <a:pPr indent="0" lvl="0" marL="0" rtl="0" algn="l">
              <a:lnSpc>
                <a:spcPct val="100000"/>
              </a:lnSpc>
              <a:spcBef>
                <a:spcPts val="0"/>
              </a:spcBef>
              <a:spcAft>
                <a:spcPts val="0"/>
              </a:spcAft>
              <a:buSzPct val="111111"/>
              <a:buNone/>
            </a:pPr>
            <a:r>
              <a:t/>
            </a:r>
            <a:endParaRPr>
              <a:solidFill>
                <a:srgbClr val="A81D81"/>
              </a:solidFill>
              <a:latin typeface="Lato Black"/>
              <a:ea typeface="Lato Black"/>
              <a:cs typeface="Lato Black"/>
              <a:sym typeface="Lato Black"/>
            </a:endParaRPr>
          </a:p>
        </p:txBody>
      </p:sp>
      <p:pic>
        <p:nvPicPr>
          <p:cNvPr id="67" name="Google Shape;67;g19c6a7b7132_0_20"/>
          <p:cNvPicPr preferRelativeResize="0"/>
          <p:nvPr/>
        </p:nvPicPr>
        <p:blipFill rotWithShape="1">
          <a:blip r:embed="rId4">
            <a:alphaModFix/>
          </a:blip>
          <a:srcRect b="4438" l="7220" r="31012" t="-936"/>
          <a:stretch/>
        </p:blipFill>
        <p:spPr>
          <a:xfrm>
            <a:off x="5326500" y="694025"/>
            <a:ext cx="3817500" cy="3973526"/>
          </a:xfrm>
          <a:prstGeom prst="rect">
            <a:avLst/>
          </a:prstGeom>
          <a:noFill/>
          <a:ln>
            <a:noFill/>
          </a:ln>
        </p:spPr>
      </p:pic>
      <p:sp>
        <p:nvSpPr>
          <p:cNvPr id="68" name="Google Shape;68;g19c6a7b7132_0_20"/>
          <p:cNvSpPr txBox="1"/>
          <p:nvPr>
            <p:ph idx="1" type="body"/>
          </p:nvPr>
        </p:nvSpPr>
        <p:spPr>
          <a:xfrm>
            <a:off x="5246500" y="4667550"/>
            <a:ext cx="3415500" cy="4056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i="1" lang="pt-BR" sz="1200">
                <a:solidFill>
                  <a:schemeClr val="dk1"/>
                </a:solidFill>
                <a:highlight>
                  <a:srgbClr val="FFFFFF"/>
                </a:highlight>
                <a:latin typeface="Lato"/>
                <a:ea typeface="Lato"/>
                <a:cs typeface="Lato"/>
                <a:sym typeface="Lato"/>
              </a:rPr>
              <a:t>Pictured: Sara Ngumba, Angolan cross-border trader in Namibian market</a:t>
            </a:r>
            <a:endParaRPr b="1" sz="1200">
              <a:solidFill>
                <a:schemeClr val="dk1"/>
              </a:solidFill>
              <a:highlight>
                <a:srgbClr val="FFFFFF"/>
              </a:highlight>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a2d7e67aa3_0_34"/>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33" name="Google Shape;233;g1a2d7e67aa3_0_34"/>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34" name="Google Shape;234;g1a2d7e67aa3_0_34"/>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ICBT Project: how it will work</a:t>
            </a:r>
            <a:endParaRPr>
              <a:solidFill>
                <a:srgbClr val="A81D81"/>
              </a:solidFill>
              <a:latin typeface="Lato Black"/>
              <a:ea typeface="Lato Black"/>
              <a:cs typeface="Lato Black"/>
              <a:sym typeface="Lato Black"/>
            </a:endParaRPr>
          </a:p>
        </p:txBody>
      </p:sp>
      <p:pic>
        <p:nvPicPr>
          <p:cNvPr id="235" name="Google Shape;235;g1a2d7e67aa3_0_34"/>
          <p:cNvPicPr preferRelativeResize="0"/>
          <p:nvPr/>
        </p:nvPicPr>
        <p:blipFill>
          <a:blip r:embed="rId4">
            <a:alphaModFix/>
          </a:blip>
          <a:stretch>
            <a:fillRect/>
          </a:stretch>
        </p:blipFill>
        <p:spPr>
          <a:xfrm>
            <a:off x="284500" y="872900"/>
            <a:ext cx="3288700" cy="4110875"/>
          </a:xfrm>
          <a:prstGeom prst="rect">
            <a:avLst/>
          </a:prstGeom>
          <a:noFill/>
          <a:ln>
            <a:noFill/>
          </a:ln>
        </p:spPr>
      </p:pic>
      <p:sp>
        <p:nvSpPr>
          <p:cNvPr id="236" name="Google Shape;236;g1a2d7e67aa3_0_34"/>
          <p:cNvSpPr txBox="1"/>
          <p:nvPr>
            <p:ph idx="1" type="body"/>
          </p:nvPr>
        </p:nvSpPr>
        <p:spPr>
          <a:xfrm>
            <a:off x="4952875" y="1313900"/>
            <a:ext cx="3975000" cy="3030000"/>
          </a:xfrm>
          <a:prstGeom prst="rect">
            <a:avLst/>
          </a:prstGeom>
          <a:noFill/>
          <a:ln>
            <a:noFill/>
          </a:ln>
        </p:spPr>
        <p:txBody>
          <a:bodyPr anchorCtr="0" anchor="t" bIns="91425" lIns="91425" spcFirstLastPara="1" rIns="91425" wrap="square" tIns="91425">
            <a:normAutofit/>
          </a:bodyPr>
          <a:lstStyle/>
          <a:p>
            <a:pPr indent="0" lvl="0" marL="0" rtl="0" algn="l">
              <a:spcBef>
                <a:spcPts val="1200"/>
              </a:spcBef>
              <a:spcAft>
                <a:spcPts val="1200"/>
              </a:spcAft>
              <a:buNone/>
            </a:pPr>
            <a:r>
              <a:rPr b="1" lang="pt-BR">
                <a:solidFill>
                  <a:schemeClr val="dk1"/>
                </a:solidFill>
                <a:highlight>
                  <a:schemeClr val="lt1"/>
                </a:highlight>
                <a:latin typeface="Lato"/>
                <a:ea typeface="Lato"/>
                <a:cs typeface="Lato"/>
                <a:sym typeface="Lato"/>
              </a:rPr>
              <a:t>Through this project, we are encouraging you to learn more about informal cross-border trade, to identify problems, come up with solutions and present clear demands to stakeholders during negotiations, </a:t>
            </a:r>
            <a:r>
              <a:rPr b="1" i="1" lang="pt-BR">
                <a:solidFill>
                  <a:srgbClr val="A81D81"/>
                </a:solidFill>
                <a:highlight>
                  <a:schemeClr val="lt1"/>
                </a:highlight>
                <a:latin typeface="Lato"/>
                <a:ea typeface="Lato"/>
                <a:cs typeface="Lato"/>
                <a:sym typeface="Lato"/>
              </a:rPr>
              <a:t>with your fellow StreetNet affiliates across the border; and other partners.</a:t>
            </a:r>
            <a:endParaRPr b="1" i="1" u="sng">
              <a:solidFill>
                <a:srgbClr val="A81D81"/>
              </a:solidFill>
              <a:highlight>
                <a:schemeClr val="lt1"/>
              </a:highlight>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a2d7e67aa3_0_44"/>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42" name="Google Shape;242;g1a2d7e67aa3_0_44"/>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43" name="Google Shape;243;g1a2d7e67aa3_0_44"/>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Questions?</a:t>
            </a:r>
            <a:endParaRPr>
              <a:solidFill>
                <a:srgbClr val="A81D81"/>
              </a:solidFill>
              <a:latin typeface="Lato Black"/>
              <a:ea typeface="Lato Black"/>
              <a:cs typeface="Lato Black"/>
              <a:sym typeface="Lato Black"/>
            </a:endParaRPr>
          </a:p>
        </p:txBody>
      </p:sp>
      <p:sp>
        <p:nvSpPr>
          <p:cNvPr id="244" name="Google Shape;244;g1a2d7e67aa3_0_44"/>
          <p:cNvSpPr txBox="1"/>
          <p:nvPr>
            <p:ph idx="1" type="body"/>
          </p:nvPr>
        </p:nvSpPr>
        <p:spPr>
          <a:xfrm>
            <a:off x="3235925" y="1541375"/>
            <a:ext cx="3975000" cy="3030000"/>
          </a:xfrm>
          <a:prstGeom prst="rect">
            <a:avLst/>
          </a:prstGeom>
          <a:noFill/>
          <a:ln>
            <a:noFill/>
          </a:ln>
        </p:spPr>
        <p:txBody>
          <a:bodyPr anchorCtr="0" anchor="t" bIns="91425" lIns="91425" spcFirstLastPara="1" rIns="91425" wrap="square" tIns="91425">
            <a:normAutofit/>
          </a:bodyPr>
          <a:lstStyle/>
          <a:p>
            <a:pPr indent="0" lvl="0" marL="0" rtl="0" algn="l">
              <a:spcBef>
                <a:spcPts val="1200"/>
              </a:spcBef>
              <a:spcAft>
                <a:spcPts val="1200"/>
              </a:spcAft>
              <a:buNone/>
            </a:pPr>
            <a:r>
              <a:rPr b="1" lang="pt-BR">
                <a:solidFill>
                  <a:schemeClr val="dk1"/>
                </a:solidFill>
                <a:highlight>
                  <a:schemeClr val="lt1"/>
                </a:highlight>
                <a:latin typeface="Lato"/>
                <a:ea typeface="Lato"/>
                <a:cs typeface="Lato"/>
                <a:sym typeface="Lato"/>
              </a:rPr>
              <a:t>Do you have any questions?</a:t>
            </a:r>
            <a:endParaRPr b="1" i="1" u="sng">
              <a:solidFill>
                <a:srgbClr val="A81D81"/>
              </a:solidFill>
              <a:highlight>
                <a:schemeClr val="lt1"/>
              </a:highlight>
              <a:latin typeface="Lato"/>
              <a:ea typeface="Lato"/>
              <a:cs typeface="Lato"/>
              <a:sym typeface="Lato"/>
            </a:endParaRPr>
          </a:p>
        </p:txBody>
      </p:sp>
      <p:pic>
        <p:nvPicPr>
          <p:cNvPr id="245" name="Google Shape;245;g1a2d7e67aa3_0_44"/>
          <p:cNvPicPr preferRelativeResize="0"/>
          <p:nvPr/>
        </p:nvPicPr>
        <p:blipFill>
          <a:blip r:embed="rId4">
            <a:alphaModFix/>
          </a:blip>
          <a:stretch>
            <a:fillRect/>
          </a:stretch>
        </p:blipFill>
        <p:spPr>
          <a:xfrm>
            <a:off x="3718688" y="1947425"/>
            <a:ext cx="2075026" cy="259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9dad629ee8_1_121"/>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251" name="Google Shape;251;g19dad629ee8_1_121"/>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252" name="Google Shape;252;g19dad629ee8_1_121"/>
          <p:cNvSpPr txBox="1"/>
          <p:nvPr>
            <p:ph type="title"/>
          </p:nvPr>
        </p:nvSpPr>
        <p:spPr>
          <a:xfrm>
            <a:off x="44015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Committing</a:t>
            </a:r>
            <a:r>
              <a:rPr lang="pt-BR">
                <a:solidFill>
                  <a:srgbClr val="A81D81"/>
                </a:solidFill>
                <a:latin typeface="Lato Black"/>
                <a:ea typeface="Lato Black"/>
                <a:cs typeface="Lato Black"/>
                <a:sym typeface="Lato Black"/>
              </a:rPr>
              <a:t> to a plan and working together</a:t>
            </a:r>
            <a:endParaRPr>
              <a:solidFill>
                <a:srgbClr val="A81D81"/>
              </a:solidFill>
              <a:latin typeface="Lato Black"/>
              <a:ea typeface="Lato Black"/>
              <a:cs typeface="Lato Black"/>
              <a:sym typeface="Lato Black"/>
            </a:endParaRPr>
          </a:p>
        </p:txBody>
      </p:sp>
      <p:sp>
        <p:nvSpPr>
          <p:cNvPr id="253" name="Google Shape;253;g19dad629ee8_1_121"/>
          <p:cNvSpPr txBox="1"/>
          <p:nvPr>
            <p:ph idx="1" type="body"/>
          </p:nvPr>
        </p:nvSpPr>
        <p:spPr>
          <a:xfrm>
            <a:off x="570813" y="1302350"/>
            <a:ext cx="7813200" cy="27195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1200"/>
              </a:spcBef>
              <a:spcAft>
                <a:spcPts val="0"/>
              </a:spcAft>
              <a:buNone/>
            </a:pPr>
            <a:r>
              <a:rPr b="1" lang="pt-BR" sz="2300">
                <a:solidFill>
                  <a:schemeClr val="dk1"/>
                </a:solidFill>
                <a:highlight>
                  <a:schemeClr val="lt1"/>
                </a:highlight>
                <a:latin typeface="Lato"/>
                <a:ea typeface="Lato"/>
                <a:cs typeface="Lato"/>
                <a:sym typeface="Lato"/>
              </a:rPr>
              <a:t>After this presentation, we highly encourage you to reach out to fellow StreetNet affiliates and start discussing how you can prepare joint negotiations across your borders.</a:t>
            </a:r>
            <a:endParaRPr b="1" sz="2300">
              <a:solidFill>
                <a:schemeClr val="dk1"/>
              </a:solidFill>
              <a:highlight>
                <a:schemeClr val="lt1"/>
              </a:highlight>
              <a:latin typeface="Lato"/>
              <a:ea typeface="Lato"/>
              <a:cs typeface="Lato"/>
              <a:sym typeface="Lato"/>
            </a:endParaRPr>
          </a:p>
          <a:p>
            <a:pPr indent="0" lvl="0" marL="0" rtl="0" algn="ctr">
              <a:spcBef>
                <a:spcPts val="1200"/>
              </a:spcBef>
              <a:spcAft>
                <a:spcPts val="0"/>
              </a:spcAft>
              <a:buNone/>
            </a:pPr>
            <a:r>
              <a:t/>
            </a:r>
            <a:endParaRPr b="1" sz="2300">
              <a:solidFill>
                <a:schemeClr val="dk1"/>
              </a:solidFill>
              <a:highlight>
                <a:schemeClr val="lt1"/>
              </a:highlight>
              <a:latin typeface="Lato"/>
              <a:ea typeface="Lato"/>
              <a:cs typeface="Lato"/>
              <a:sym typeface="Lato"/>
            </a:endParaRPr>
          </a:p>
          <a:p>
            <a:pPr indent="0" lvl="0" marL="0" rtl="0" algn="ctr">
              <a:spcBef>
                <a:spcPts val="1200"/>
              </a:spcBef>
              <a:spcAft>
                <a:spcPts val="0"/>
              </a:spcAft>
              <a:buNone/>
            </a:pPr>
            <a:r>
              <a:rPr b="1" lang="pt-BR" sz="2600">
                <a:solidFill>
                  <a:srgbClr val="A81D81"/>
                </a:solidFill>
                <a:highlight>
                  <a:schemeClr val="lt1"/>
                </a:highlight>
                <a:latin typeface="Lato"/>
                <a:ea typeface="Lato"/>
                <a:cs typeface="Lato"/>
                <a:sym typeface="Lato"/>
              </a:rPr>
              <a:t>Remember that StreetNet is here to support you!</a:t>
            </a:r>
            <a:endParaRPr b="1" sz="2600">
              <a:solidFill>
                <a:srgbClr val="A81D81"/>
              </a:solidFill>
              <a:highlight>
                <a:schemeClr val="lt1"/>
              </a:highlight>
              <a:latin typeface="Lato"/>
              <a:ea typeface="Lato"/>
              <a:cs typeface="Lato"/>
              <a:sym typeface="Lato"/>
            </a:endParaRPr>
          </a:p>
          <a:p>
            <a:pPr indent="0" lvl="0" marL="0" rtl="0" algn="l">
              <a:spcBef>
                <a:spcPts val="1200"/>
              </a:spcBef>
              <a:spcAft>
                <a:spcPts val="1200"/>
              </a:spcAft>
              <a:buNone/>
            </a:pPr>
            <a:r>
              <a:t/>
            </a:r>
            <a:endParaRPr b="1" sz="1500">
              <a:solidFill>
                <a:srgbClr val="A81D81"/>
              </a:solidFill>
              <a:highlight>
                <a:schemeClr val="lt1"/>
              </a:highlight>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
          <p:cNvSpPr/>
          <p:nvPr/>
        </p:nvSpPr>
        <p:spPr>
          <a:xfrm>
            <a:off x="0" y="227427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sp>
        <p:nvSpPr>
          <p:cNvPr id="259" name="Google Shape;259;p5"/>
          <p:cNvSpPr txBox="1"/>
          <p:nvPr>
            <p:ph type="title"/>
          </p:nvPr>
        </p:nvSpPr>
        <p:spPr>
          <a:xfrm>
            <a:off x="3177925" y="2274275"/>
            <a:ext cx="6985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THANK YOU!</a:t>
            </a:r>
            <a:endParaRPr>
              <a:solidFill>
                <a:srgbClr val="A81D81"/>
              </a:solidFill>
              <a:latin typeface="Lato Black"/>
              <a:ea typeface="Lato Black"/>
              <a:cs typeface="Lato Black"/>
              <a:sym typeface="Lato Black"/>
            </a:endParaRPr>
          </a:p>
        </p:txBody>
      </p:sp>
      <p:pic>
        <p:nvPicPr>
          <p:cNvPr id="260" name="Google Shape;260;p5"/>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pic>
        <p:nvPicPr>
          <p:cNvPr id="261" name="Google Shape;261;p5"/>
          <p:cNvPicPr preferRelativeResize="0"/>
          <p:nvPr/>
        </p:nvPicPr>
        <p:blipFill rotWithShape="1">
          <a:blip r:embed="rId4">
            <a:alphaModFix/>
          </a:blip>
          <a:srcRect b="0" l="0" r="0" t="26503"/>
          <a:stretch/>
        </p:blipFill>
        <p:spPr>
          <a:xfrm>
            <a:off x="2698850" y="212600"/>
            <a:ext cx="3892276" cy="190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9dad629ee8_1_129"/>
          <p:cNvSpPr txBox="1"/>
          <p:nvPr>
            <p:ph idx="1" type="body"/>
          </p:nvPr>
        </p:nvSpPr>
        <p:spPr>
          <a:xfrm>
            <a:off x="258800" y="828375"/>
            <a:ext cx="4576200" cy="4212000"/>
          </a:xfrm>
          <a:prstGeom prst="rect">
            <a:avLst/>
          </a:prstGeom>
          <a:noFill/>
          <a:ln>
            <a:noFill/>
          </a:ln>
        </p:spPr>
        <p:txBody>
          <a:bodyPr anchorCtr="0" anchor="t" bIns="91425" lIns="91425" spcFirstLastPara="1" rIns="91425" wrap="square" tIns="91425">
            <a:normAutofit fontScale="55000"/>
          </a:bodyPr>
          <a:lstStyle/>
          <a:p>
            <a:pPr indent="0" lvl="0" marL="0" rtl="0" algn="l">
              <a:lnSpc>
                <a:spcPct val="115000"/>
              </a:lnSpc>
              <a:spcBef>
                <a:spcPts val="0"/>
              </a:spcBef>
              <a:spcAft>
                <a:spcPts val="0"/>
              </a:spcAft>
              <a:buNone/>
            </a:pPr>
            <a:r>
              <a:rPr b="1" lang="pt-BR" sz="2381">
                <a:solidFill>
                  <a:schemeClr val="dk1"/>
                </a:solidFill>
                <a:highlight>
                  <a:srgbClr val="FFFFFF"/>
                </a:highlight>
                <a:latin typeface="Lato"/>
                <a:ea typeface="Lato"/>
                <a:cs typeface="Lato"/>
                <a:sym typeface="Lato"/>
              </a:rPr>
              <a:t>According to the United Nations Conference</a:t>
            </a:r>
            <a:endParaRPr b="1" sz="2381">
              <a:solidFill>
                <a:schemeClr val="dk1"/>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rPr b="1" lang="pt-BR" sz="2381">
                <a:solidFill>
                  <a:schemeClr val="dk1"/>
                </a:solidFill>
                <a:highlight>
                  <a:srgbClr val="FFFFFF"/>
                </a:highlight>
                <a:latin typeface="Lato"/>
                <a:ea typeface="Lato"/>
                <a:cs typeface="Lato"/>
                <a:sym typeface="Lato"/>
              </a:rPr>
              <a:t>on Trade and Development, “</a:t>
            </a:r>
            <a:r>
              <a:rPr b="1" lang="pt-BR" sz="2381">
                <a:solidFill>
                  <a:srgbClr val="A81D81"/>
                </a:solidFill>
                <a:highlight>
                  <a:srgbClr val="FFFFFF"/>
                </a:highlight>
                <a:latin typeface="Lato"/>
                <a:ea typeface="Lato"/>
                <a:cs typeface="Lato"/>
                <a:sym typeface="Lato"/>
              </a:rPr>
              <a:t>informal cross-border trade is trade between neighbouring countries conducted by vulnerable, small, unregistered traders</a:t>
            </a:r>
            <a:r>
              <a:rPr b="1" lang="pt-BR" sz="2381">
                <a:solidFill>
                  <a:srgbClr val="202124"/>
                </a:solidFill>
                <a:highlight>
                  <a:srgbClr val="FFFFFF"/>
                </a:highlight>
                <a:latin typeface="Lato"/>
                <a:ea typeface="Lato"/>
                <a:cs typeface="Lato"/>
                <a:sym typeface="Lato"/>
              </a:rPr>
              <a:t>.”</a:t>
            </a:r>
            <a:endParaRPr b="1" sz="2381">
              <a:solidFill>
                <a:srgbClr val="202124"/>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t/>
            </a:r>
            <a:endParaRPr b="1" sz="2381">
              <a:solidFill>
                <a:srgbClr val="202124"/>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rPr b="1" lang="pt-BR" sz="2381">
                <a:solidFill>
                  <a:srgbClr val="202124"/>
                </a:solidFill>
                <a:highlight>
                  <a:srgbClr val="FFFFFF"/>
                </a:highlight>
                <a:latin typeface="Lato"/>
                <a:ea typeface="Lato"/>
                <a:cs typeface="Lato"/>
                <a:sym typeface="Lato"/>
              </a:rPr>
              <a:t>Informal </a:t>
            </a:r>
            <a:r>
              <a:rPr b="1" lang="pt-BR" sz="2381">
                <a:solidFill>
                  <a:schemeClr val="dk1"/>
                </a:solidFill>
                <a:highlight>
                  <a:srgbClr val="FFFFFF"/>
                </a:highlight>
                <a:latin typeface="Lato"/>
                <a:ea typeface="Lato"/>
                <a:cs typeface="Lato"/>
                <a:sym typeface="Lato"/>
              </a:rPr>
              <a:t>cross-border trade makes up for a large part of the informal economy worldwide, especially in regions such as Africa. A lot of informal traders sell goods across borders and face obstacles specific to their situation: to begin with, they are often </a:t>
            </a:r>
            <a:r>
              <a:rPr b="1" i="1" lang="pt-BR" sz="2381" u="sng">
                <a:solidFill>
                  <a:schemeClr val="dk1"/>
                </a:solidFill>
                <a:highlight>
                  <a:srgbClr val="FFFFFF"/>
                </a:highlight>
                <a:latin typeface="Lato"/>
                <a:ea typeface="Lato"/>
                <a:cs typeface="Lato"/>
                <a:sym typeface="Lato"/>
              </a:rPr>
              <a:t>not </a:t>
            </a:r>
            <a:r>
              <a:rPr b="1" lang="pt-BR" sz="2381">
                <a:solidFill>
                  <a:schemeClr val="dk1"/>
                </a:solidFill>
                <a:highlight>
                  <a:srgbClr val="FFFFFF"/>
                </a:highlight>
                <a:latin typeface="Lato"/>
                <a:ea typeface="Lato"/>
                <a:cs typeface="Lato"/>
                <a:sym typeface="Lato"/>
              </a:rPr>
              <a:t>registered with authorities and are </a:t>
            </a:r>
            <a:r>
              <a:rPr b="1" i="1" lang="pt-BR" sz="2381" u="sng">
                <a:solidFill>
                  <a:schemeClr val="dk1"/>
                </a:solidFill>
                <a:highlight>
                  <a:srgbClr val="FFFFFF"/>
                </a:highlight>
                <a:latin typeface="Lato"/>
                <a:ea typeface="Lato"/>
                <a:cs typeface="Lato"/>
                <a:sym typeface="Lato"/>
              </a:rPr>
              <a:t>not </a:t>
            </a:r>
            <a:r>
              <a:rPr b="1" lang="pt-BR" sz="2381">
                <a:solidFill>
                  <a:schemeClr val="dk1"/>
                </a:solidFill>
                <a:highlight>
                  <a:srgbClr val="FFFFFF"/>
                </a:highlight>
                <a:latin typeface="Lato"/>
                <a:ea typeface="Lato"/>
                <a:cs typeface="Lato"/>
                <a:sym typeface="Lato"/>
              </a:rPr>
              <a:t>recognized by the State. </a:t>
            </a:r>
            <a:r>
              <a:rPr b="1" lang="pt-BR" sz="2381">
                <a:solidFill>
                  <a:srgbClr val="A81D81"/>
                </a:solidFill>
                <a:highlight>
                  <a:srgbClr val="FFFFFF"/>
                </a:highlight>
                <a:latin typeface="Lato"/>
                <a:ea typeface="Lato"/>
                <a:cs typeface="Lato"/>
                <a:sym typeface="Lato"/>
              </a:rPr>
              <a:t>Like many other informal economy workers, however, they provide a vital contribution to  their countries’ economies.</a:t>
            </a:r>
            <a:endParaRPr b="1" sz="2381">
              <a:solidFill>
                <a:srgbClr val="A81D81"/>
              </a:solidFill>
              <a:highlight>
                <a:srgbClr val="FFFFFF"/>
              </a:highlight>
              <a:latin typeface="Lato"/>
              <a:ea typeface="Lato"/>
              <a:cs typeface="Lato"/>
              <a:sym typeface="Lato"/>
            </a:endParaRPr>
          </a:p>
          <a:p>
            <a:pPr indent="0" lvl="0" marL="0" rtl="0" algn="l">
              <a:lnSpc>
                <a:spcPct val="115000"/>
              </a:lnSpc>
              <a:spcBef>
                <a:spcPts val="0"/>
              </a:spcBef>
              <a:spcAft>
                <a:spcPts val="0"/>
              </a:spcAft>
              <a:buNone/>
            </a:pPr>
            <a:r>
              <a:t/>
            </a:r>
            <a:endParaRPr b="1" sz="2381">
              <a:solidFill>
                <a:srgbClr val="A81D81"/>
              </a:solidFill>
              <a:highlight>
                <a:srgbClr val="FFFFFF"/>
              </a:highlight>
              <a:latin typeface="Lato"/>
              <a:ea typeface="Lato"/>
              <a:cs typeface="Lato"/>
              <a:sym typeface="Lato"/>
            </a:endParaRPr>
          </a:p>
          <a:p>
            <a:pPr indent="0" lvl="0" marL="457200" rtl="0" algn="l">
              <a:lnSpc>
                <a:spcPct val="115000"/>
              </a:lnSpc>
              <a:spcBef>
                <a:spcPts val="0"/>
              </a:spcBef>
              <a:spcAft>
                <a:spcPts val="0"/>
              </a:spcAft>
              <a:buNone/>
            </a:pPr>
            <a:r>
              <a:rPr b="1" lang="pt-BR" sz="2563">
                <a:solidFill>
                  <a:srgbClr val="A81D81"/>
                </a:solidFill>
                <a:highlight>
                  <a:srgbClr val="F3D85F"/>
                </a:highlight>
                <a:latin typeface="Lato"/>
                <a:ea typeface="Lato"/>
                <a:cs typeface="Lato"/>
                <a:sym typeface="Lato"/>
              </a:rPr>
              <a:t>Do you know any informal cross-border traders? Are they members of your organization?</a:t>
            </a:r>
            <a:endParaRPr i="1" sz="2823">
              <a:solidFill>
                <a:srgbClr val="A81D81"/>
              </a:solidFill>
              <a:highlight>
                <a:srgbClr val="F3D85F"/>
              </a:highlight>
            </a:endParaRPr>
          </a:p>
        </p:txBody>
      </p:sp>
      <p:sp>
        <p:nvSpPr>
          <p:cNvPr id="74" name="Google Shape;74;g19dad629ee8_1_129"/>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75" name="Google Shape;75;g19dad629ee8_1_129"/>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76" name="Google Shape;76;g19dad629ee8_1_129"/>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lang="pt-BR">
                <a:solidFill>
                  <a:srgbClr val="A81D81"/>
                </a:solidFill>
                <a:latin typeface="Lato Black"/>
                <a:ea typeface="Lato Black"/>
                <a:cs typeface="Lato Black"/>
                <a:sym typeface="Lato Black"/>
              </a:rPr>
              <a:t>What is INFORMAL CROSS-BORDER TRADE?</a:t>
            </a:r>
            <a:endParaRPr>
              <a:solidFill>
                <a:srgbClr val="A81D81"/>
              </a:solidFill>
              <a:latin typeface="Lato Black"/>
              <a:ea typeface="Lato Black"/>
              <a:cs typeface="Lato Black"/>
              <a:sym typeface="Lato Black"/>
            </a:endParaRPr>
          </a:p>
          <a:p>
            <a:pPr indent="0" lvl="0" marL="0" rtl="0" algn="l">
              <a:lnSpc>
                <a:spcPct val="100000"/>
              </a:lnSpc>
              <a:spcBef>
                <a:spcPts val="0"/>
              </a:spcBef>
              <a:spcAft>
                <a:spcPts val="0"/>
              </a:spcAft>
              <a:buSzPct val="111111"/>
              <a:buNone/>
            </a:pPr>
            <a:r>
              <a:t/>
            </a:r>
            <a:endParaRPr>
              <a:solidFill>
                <a:srgbClr val="A81D81"/>
              </a:solidFill>
              <a:latin typeface="Lato Black"/>
              <a:ea typeface="Lato Black"/>
              <a:cs typeface="Lato Black"/>
              <a:sym typeface="Lato Black"/>
            </a:endParaRPr>
          </a:p>
        </p:txBody>
      </p:sp>
      <p:pic>
        <p:nvPicPr>
          <p:cNvPr id="77" name="Google Shape;77;g19dad629ee8_1_129"/>
          <p:cNvPicPr preferRelativeResize="0"/>
          <p:nvPr/>
        </p:nvPicPr>
        <p:blipFill>
          <a:blip r:embed="rId4">
            <a:alphaModFix/>
          </a:blip>
          <a:stretch>
            <a:fillRect/>
          </a:stretch>
        </p:blipFill>
        <p:spPr>
          <a:xfrm>
            <a:off x="189267" y="4085600"/>
            <a:ext cx="532275" cy="665344"/>
          </a:xfrm>
          <a:prstGeom prst="rect">
            <a:avLst/>
          </a:prstGeom>
          <a:noFill/>
          <a:ln>
            <a:noFill/>
          </a:ln>
        </p:spPr>
      </p:pic>
      <p:pic>
        <p:nvPicPr>
          <p:cNvPr id="78" name="Google Shape;78;g19dad629ee8_1_129"/>
          <p:cNvPicPr preferRelativeResize="0"/>
          <p:nvPr/>
        </p:nvPicPr>
        <p:blipFill rotWithShape="1">
          <a:blip r:embed="rId5">
            <a:alphaModFix/>
          </a:blip>
          <a:srcRect b="0" l="36313" r="0" t="0"/>
          <a:stretch/>
        </p:blipFill>
        <p:spPr>
          <a:xfrm>
            <a:off x="5029350" y="727825"/>
            <a:ext cx="4114650" cy="441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9c6a7b7132_0_28"/>
          <p:cNvSpPr txBox="1"/>
          <p:nvPr>
            <p:ph idx="1" type="body"/>
          </p:nvPr>
        </p:nvSpPr>
        <p:spPr>
          <a:xfrm>
            <a:off x="5207550" y="941050"/>
            <a:ext cx="3966000" cy="3867300"/>
          </a:xfrm>
          <a:prstGeom prst="rect">
            <a:avLst/>
          </a:prstGeom>
          <a:noFill/>
          <a:ln>
            <a:noFill/>
          </a:ln>
        </p:spPr>
        <p:txBody>
          <a:bodyPr anchorCtr="0" anchor="t" bIns="91425" lIns="91425" spcFirstLastPara="1" rIns="91425" wrap="square" tIns="91425">
            <a:normAutofit/>
          </a:bodyPr>
          <a:lstStyle/>
          <a:p>
            <a:pPr indent="0" lvl="0" marL="0" rtl="0" algn="ctr">
              <a:spcBef>
                <a:spcPts val="1200"/>
              </a:spcBef>
              <a:spcAft>
                <a:spcPts val="1200"/>
              </a:spcAft>
              <a:buClr>
                <a:schemeClr val="dk1"/>
              </a:buClr>
              <a:buSzPts val="1100"/>
              <a:buFont typeface="Arial"/>
              <a:buNone/>
            </a:pPr>
            <a:r>
              <a:rPr b="1" lang="pt-BR" sz="2300">
                <a:solidFill>
                  <a:schemeClr val="dk1"/>
                </a:solidFill>
                <a:highlight>
                  <a:schemeClr val="lt1"/>
                </a:highlight>
                <a:latin typeface="Lato"/>
                <a:ea typeface="Lato"/>
                <a:cs typeface="Lato"/>
                <a:sym typeface="Lato"/>
              </a:rPr>
              <a:t>What are the main </a:t>
            </a:r>
            <a:r>
              <a:rPr b="1" lang="pt-BR" sz="2300">
                <a:solidFill>
                  <a:srgbClr val="A81D81"/>
                </a:solidFill>
                <a:highlight>
                  <a:schemeClr val="lt1"/>
                </a:highlight>
                <a:latin typeface="Lato"/>
                <a:ea typeface="Lato"/>
                <a:cs typeface="Lato"/>
                <a:sym typeface="Lato"/>
              </a:rPr>
              <a:t>problems </a:t>
            </a:r>
            <a:r>
              <a:rPr b="1" lang="pt-BR" sz="2300">
                <a:solidFill>
                  <a:schemeClr val="dk1"/>
                </a:solidFill>
                <a:highlight>
                  <a:schemeClr val="lt1"/>
                </a:highlight>
                <a:latin typeface="Lato"/>
                <a:ea typeface="Lato"/>
                <a:cs typeface="Lato"/>
                <a:sym typeface="Lato"/>
              </a:rPr>
              <a:t>for informal cross-border traders in your region?</a:t>
            </a:r>
            <a:endParaRPr sz="1600">
              <a:solidFill>
                <a:schemeClr val="dk1"/>
              </a:solidFill>
              <a:highlight>
                <a:srgbClr val="FFFFFF"/>
              </a:highlight>
              <a:latin typeface="Lato"/>
              <a:ea typeface="Lato"/>
              <a:cs typeface="Lato"/>
              <a:sym typeface="Lato"/>
            </a:endParaRPr>
          </a:p>
        </p:txBody>
      </p:sp>
      <p:sp>
        <p:nvSpPr>
          <p:cNvPr id="84" name="Google Shape;84;g19c6a7b7132_0_28"/>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85" name="Google Shape;85;g19c6a7b7132_0_28"/>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86" name="Google Shape;86;g19c6a7b7132_0_28"/>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lang="pt-BR">
                <a:solidFill>
                  <a:srgbClr val="A81D81"/>
                </a:solidFill>
                <a:latin typeface="Lato Black"/>
                <a:ea typeface="Lato Black"/>
                <a:cs typeface="Lato Black"/>
                <a:sym typeface="Lato Black"/>
              </a:rPr>
              <a:t>What are common challenges faced by traders?</a:t>
            </a:r>
            <a:endParaRPr>
              <a:solidFill>
                <a:srgbClr val="A81D81"/>
              </a:solidFill>
              <a:latin typeface="Lato Black"/>
              <a:ea typeface="Lato Black"/>
              <a:cs typeface="Lato Black"/>
              <a:sym typeface="Lato Black"/>
            </a:endParaRPr>
          </a:p>
          <a:p>
            <a:pPr indent="0" lvl="0" marL="0" rtl="0" algn="l">
              <a:lnSpc>
                <a:spcPct val="100000"/>
              </a:lnSpc>
              <a:spcBef>
                <a:spcPts val="0"/>
              </a:spcBef>
              <a:spcAft>
                <a:spcPts val="0"/>
              </a:spcAft>
              <a:buSzPct val="111111"/>
              <a:buNone/>
            </a:pPr>
            <a:r>
              <a:t/>
            </a:r>
            <a:endParaRPr>
              <a:solidFill>
                <a:srgbClr val="A81D81"/>
              </a:solidFill>
              <a:latin typeface="Lato Black"/>
              <a:ea typeface="Lato Black"/>
              <a:cs typeface="Lato Black"/>
              <a:sym typeface="Lato Black"/>
            </a:endParaRPr>
          </a:p>
        </p:txBody>
      </p:sp>
      <p:pic>
        <p:nvPicPr>
          <p:cNvPr id="87" name="Google Shape;87;g19c6a7b7132_0_28"/>
          <p:cNvPicPr preferRelativeResize="0"/>
          <p:nvPr/>
        </p:nvPicPr>
        <p:blipFill rotWithShape="1">
          <a:blip r:embed="rId4">
            <a:alphaModFix/>
          </a:blip>
          <a:srcRect b="4695" l="15013" r="9274" t="2333"/>
          <a:stretch/>
        </p:blipFill>
        <p:spPr>
          <a:xfrm>
            <a:off x="29350" y="707625"/>
            <a:ext cx="5143576" cy="4415675"/>
          </a:xfrm>
          <a:prstGeom prst="rect">
            <a:avLst/>
          </a:prstGeom>
          <a:noFill/>
          <a:ln>
            <a:noFill/>
          </a:ln>
        </p:spPr>
      </p:pic>
      <p:pic>
        <p:nvPicPr>
          <p:cNvPr id="88" name="Google Shape;88;g19c6a7b7132_0_28"/>
          <p:cNvPicPr preferRelativeResize="0"/>
          <p:nvPr/>
        </p:nvPicPr>
        <p:blipFill>
          <a:blip r:embed="rId5">
            <a:alphaModFix/>
          </a:blip>
          <a:stretch>
            <a:fillRect/>
          </a:stretch>
        </p:blipFill>
        <p:spPr>
          <a:xfrm>
            <a:off x="6067263" y="2214575"/>
            <a:ext cx="2075026" cy="2593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a2d7e67aa3_0_0"/>
          <p:cNvSpPr txBox="1"/>
          <p:nvPr>
            <p:ph idx="1" type="body"/>
          </p:nvPr>
        </p:nvSpPr>
        <p:spPr>
          <a:xfrm>
            <a:off x="5363775" y="955725"/>
            <a:ext cx="3692400" cy="38673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None/>
            </a:pPr>
            <a:r>
              <a:rPr i="1" lang="pt-BR" sz="1600">
                <a:solidFill>
                  <a:schemeClr val="dk1"/>
                </a:solidFill>
                <a:highlight>
                  <a:srgbClr val="FFFFFF"/>
                </a:highlight>
                <a:latin typeface="Lato"/>
                <a:ea typeface="Lato"/>
                <a:cs typeface="Lato"/>
                <a:sym typeface="Lato"/>
              </a:rPr>
              <a:t>Our affiliates in the West &amp; Central Africa region identified the following ones:</a:t>
            </a:r>
            <a:endParaRPr i="1" sz="1600">
              <a:solidFill>
                <a:schemeClr val="dk1"/>
              </a:solidFill>
              <a:highlight>
                <a:srgbClr val="FFFFFF"/>
              </a:highlight>
              <a:latin typeface="Lato"/>
              <a:ea typeface="Lato"/>
              <a:cs typeface="Lato"/>
              <a:sym typeface="Lato"/>
            </a:endParaRPr>
          </a:p>
          <a:p>
            <a:pPr indent="-330200" lvl="0" marL="457200" rtl="0" algn="l">
              <a:lnSpc>
                <a:spcPct val="115000"/>
              </a:lnSpc>
              <a:spcBef>
                <a:spcPts val="120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Extreme lack of transparency and accountability in bureaucracy</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Corruption and extortion (illegal fees are often demanded from cross-border traders)</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Confiscation of goods and risk of loss of livelihood</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High fees and taxes</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All forms of Harassment</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All forms of Violence</a:t>
            </a:r>
            <a:endParaRPr sz="1600">
              <a:solidFill>
                <a:schemeClr val="dk1"/>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chemeClr val="dk1"/>
              </a:buClr>
              <a:buSzPts val="1600"/>
              <a:buFont typeface="Lato"/>
              <a:buChar char="●"/>
            </a:pPr>
            <a:r>
              <a:rPr lang="pt-BR" sz="1600">
                <a:solidFill>
                  <a:schemeClr val="dk1"/>
                </a:solidFill>
                <a:highlight>
                  <a:srgbClr val="FFFFFF"/>
                </a:highlight>
                <a:latin typeface="Lato"/>
                <a:ea typeface="Lato"/>
                <a:cs typeface="Lato"/>
                <a:sym typeface="Lato"/>
              </a:rPr>
              <a:t>Gender-based violence (e.g. sexual assault)</a:t>
            </a:r>
            <a:endParaRPr sz="1600">
              <a:solidFill>
                <a:schemeClr val="dk1"/>
              </a:solidFill>
              <a:highlight>
                <a:srgbClr val="FFFFFF"/>
              </a:highlight>
              <a:latin typeface="Lato"/>
              <a:ea typeface="Lato"/>
              <a:cs typeface="Lato"/>
              <a:sym typeface="Lato"/>
            </a:endParaRPr>
          </a:p>
        </p:txBody>
      </p:sp>
      <p:sp>
        <p:nvSpPr>
          <p:cNvPr id="94" name="Google Shape;94;g1a2d7e67aa3_0_0"/>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95" name="Google Shape;95;g1a2d7e67aa3_0_0"/>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96" name="Google Shape;96;g1a2d7e67aa3_0_0"/>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111111"/>
              <a:buNone/>
            </a:pPr>
            <a:r>
              <a:rPr lang="pt-BR">
                <a:solidFill>
                  <a:srgbClr val="A81D81"/>
                </a:solidFill>
                <a:latin typeface="Lato Black"/>
                <a:ea typeface="Lato Black"/>
                <a:cs typeface="Lato Black"/>
                <a:sym typeface="Lato Black"/>
              </a:rPr>
              <a:t>What are common challenges faced by traders?</a:t>
            </a:r>
            <a:endParaRPr>
              <a:solidFill>
                <a:srgbClr val="A81D81"/>
              </a:solidFill>
              <a:latin typeface="Lato Black"/>
              <a:ea typeface="Lato Black"/>
              <a:cs typeface="Lato Black"/>
              <a:sym typeface="Lato Black"/>
            </a:endParaRPr>
          </a:p>
          <a:p>
            <a:pPr indent="0" lvl="0" marL="0" rtl="0" algn="l">
              <a:lnSpc>
                <a:spcPct val="100000"/>
              </a:lnSpc>
              <a:spcBef>
                <a:spcPts val="0"/>
              </a:spcBef>
              <a:spcAft>
                <a:spcPts val="0"/>
              </a:spcAft>
              <a:buSzPct val="111111"/>
              <a:buNone/>
            </a:pPr>
            <a:r>
              <a:t/>
            </a:r>
            <a:endParaRPr>
              <a:solidFill>
                <a:srgbClr val="A81D81"/>
              </a:solidFill>
              <a:latin typeface="Lato Black"/>
              <a:ea typeface="Lato Black"/>
              <a:cs typeface="Lato Black"/>
              <a:sym typeface="Lato Black"/>
            </a:endParaRPr>
          </a:p>
        </p:txBody>
      </p:sp>
      <p:pic>
        <p:nvPicPr>
          <p:cNvPr id="97" name="Google Shape;97;g1a2d7e67aa3_0_0"/>
          <p:cNvPicPr preferRelativeResize="0"/>
          <p:nvPr/>
        </p:nvPicPr>
        <p:blipFill rotWithShape="1">
          <a:blip r:embed="rId4">
            <a:alphaModFix/>
          </a:blip>
          <a:srcRect b="0" l="0" r="16485" t="0"/>
          <a:stretch/>
        </p:blipFill>
        <p:spPr>
          <a:xfrm>
            <a:off x="0" y="727825"/>
            <a:ext cx="4823600" cy="4415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03" name="Google Shape;103;p4"/>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04" name="Google Shape;104;p4"/>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pt-BR">
                <a:solidFill>
                  <a:srgbClr val="A81D81"/>
                </a:solidFill>
                <a:latin typeface="Lato Black"/>
                <a:ea typeface="Lato Black"/>
                <a:cs typeface="Lato Black"/>
                <a:sym typeface="Lato Black"/>
              </a:rPr>
              <a:t>Informal cross-border trade: a woman’s job?</a:t>
            </a:r>
            <a:endParaRPr>
              <a:solidFill>
                <a:srgbClr val="A81D81"/>
              </a:solidFill>
              <a:latin typeface="Lato Black"/>
              <a:ea typeface="Lato Black"/>
              <a:cs typeface="Lato Black"/>
              <a:sym typeface="Lato Black"/>
            </a:endParaRPr>
          </a:p>
          <a:p>
            <a:pPr indent="0" lvl="0" marL="0" rtl="0" algn="l">
              <a:lnSpc>
                <a:spcPct val="100000"/>
              </a:lnSpc>
              <a:spcBef>
                <a:spcPts val="0"/>
              </a:spcBef>
              <a:spcAft>
                <a:spcPts val="0"/>
              </a:spcAft>
              <a:buSzPct val="111111"/>
              <a:buNone/>
            </a:pPr>
            <a:r>
              <a:t/>
            </a:r>
            <a:endParaRPr>
              <a:solidFill>
                <a:srgbClr val="A81D81"/>
              </a:solidFill>
              <a:latin typeface="Lato Black"/>
              <a:ea typeface="Lato Black"/>
              <a:cs typeface="Lato Black"/>
              <a:sym typeface="Lato Black"/>
            </a:endParaRPr>
          </a:p>
        </p:txBody>
      </p:sp>
      <p:sp>
        <p:nvSpPr>
          <p:cNvPr id="105" name="Google Shape;105;p4"/>
          <p:cNvSpPr txBox="1"/>
          <p:nvPr>
            <p:ph idx="1" type="body"/>
          </p:nvPr>
        </p:nvSpPr>
        <p:spPr>
          <a:xfrm>
            <a:off x="434725" y="872700"/>
            <a:ext cx="3818700" cy="42708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b="1" lang="pt-BR" sz="1681">
                <a:solidFill>
                  <a:schemeClr val="dk1"/>
                </a:solidFill>
                <a:highlight>
                  <a:srgbClr val="FFFFFF"/>
                </a:highlight>
                <a:latin typeface="Lato"/>
                <a:ea typeface="Lato"/>
                <a:cs typeface="Lato"/>
                <a:sym typeface="Lato"/>
              </a:rPr>
              <a:t>Did you know? In Africa, an estimated </a:t>
            </a:r>
            <a:endParaRPr b="1" sz="1681">
              <a:solidFill>
                <a:schemeClr val="dk1"/>
              </a:solidFill>
              <a:highlight>
                <a:srgbClr val="FFFFFF"/>
              </a:highlight>
              <a:latin typeface="Lato"/>
              <a:ea typeface="Lato"/>
              <a:cs typeface="Lato"/>
              <a:sym typeface="Lato"/>
            </a:endParaRPr>
          </a:p>
          <a:p>
            <a:pPr indent="0" lvl="0" marL="0" rtl="0" algn="l">
              <a:lnSpc>
                <a:spcPct val="115000"/>
              </a:lnSpc>
              <a:spcBef>
                <a:spcPts val="1200"/>
              </a:spcBef>
              <a:spcAft>
                <a:spcPts val="0"/>
              </a:spcAft>
              <a:buSzPts val="1800"/>
              <a:buNone/>
            </a:pPr>
            <a:r>
              <a:rPr b="1" lang="pt-BR" sz="1681">
                <a:solidFill>
                  <a:schemeClr val="lt1"/>
                </a:solidFill>
                <a:highlight>
                  <a:srgbClr val="A81D81"/>
                </a:highlight>
                <a:latin typeface="Lato"/>
                <a:ea typeface="Lato"/>
                <a:cs typeface="Lato"/>
                <a:sym typeface="Lato"/>
              </a:rPr>
              <a:t>70% of informal cross border traders are women</a:t>
            </a:r>
            <a:r>
              <a:rPr b="1" lang="pt-BR" sz="1681">
                <a:solidFill>
                  <a:schemeClr val="lt1"/>
                </a:solidFill>
                <a:highlight>
                  <a:schemeClr val="lt1"/>
                </a:highlight>
                <a:latin typeface="Lato"/>
                <a:ea typeface="Lato"/>
                <a:cs typeface="Lato"/>
                <a:sym typeface="Lato"/>
              </a:rPr>
              <a:t> </a:t>
            </a:r>
            <a:r>
              <a:rPr b="1" lang="pt-BR" sz="1681">
                <a:solidFill>
                  <a:schemeClr val="dk1"/>
                </a:solidFill>
                <a:highlight>
                  <a:schemeClr val="lt1"/>
                </a:highlight>
                <a:latin typeface="Lato"/>
                <a:ea typeface="Lato"/>
                <a:cs typeface="Lato"/>
                <a:sym typeface="Lato"/>
              </a:rPr>
              <a:t>(Source: FAO, 2017)</a:t>
            </a:r>
            <a:endParaRPr b="1" sz="1681">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0"/>
              </a:spcAft>
              <a:buSzPts val="1800"/>
              <a:buNone/>
            </a:pPr>
            <a:r>
              <a:rPr b="1" i="1" lang="pt-BR" sz="1400">
                <a:solidFill>
                  <a:schemeClr val="dk1"/>
                </a:solidFill>
                <a:highlight>
                  <a:srgbClr val="FFFFFF"/>
                </a:highlight>
                <a:latin typeface="Lato"/>
                <a:ea typeface="Lato"/>
                <a:cs typeface="Lato"/>
                <a:sym typeface="Lato"/>
              </a:rPr>
              <a:t>“</a:t>
            </a:r>
            <a:r>
              <a:rPr i="1" lang="pt-BR" sz="1400">
                <a:solidFill>
                  <a:schemeClr val="dk1"/>
                </a:solidFill>
                <a:highlight>
                  <a:srgbClr val="FFFFFF"/>
                </a:highlight>
                <a:latin typeface="Lato"/>
                <a:ea typeface="Lato"/>
                <a:cs typeface="Lato"/>
                <a:sym typeface="Lato"/>
              </a:rPr>
              <a:t>It offers the only opportunity for women to enter the world of work and earn a livelihood, take care of their families and interact socially and economically with others. For most women in the border communities, cross-border trade offers the only means of earning some subsistence.”</a:t>
            </a:r>
            <a:endParaRPr i="1" sz="1400">
              <a:solidFill>
                <a:schemeClr val="dk1"/>
              </a:solidFill>
              <a:highlight>
                <a:srgbClr val="FFFFFF"/>
              </a:highlight>
              <a:latin typeface="Lato"/>
              <a:ea typeface="Lato"/>
              <a:cs typeface="Lato"/>
              <a:sym typeface="Lato"/>
            </a:endParaRPr>
          </a:p>
          <a:p>
            <a:pPr indent="0" lvl="0" marL="0" rtl="0" algn="l">
              <a:lnSpc>
                <a:spcPct val="115000"/>
              </a:lnSpc>
              <a:spcBef>
                <a:spcPts val="1200"/>
              </a:spcBef>
              <a:spcAft>
                <a:spcPts val="0"/>
              </a:spcAft>
              <a:buSzPts val="1800"/>
              <a:buNone/>
            </a:pPr>
            <a:r>
              <a:rPr lang="pt-BR" sz="1400">
                <a:solidFill>
                  <a:schemeClr val="dk1"/>
                </a:solidFill>
                <a:highlight>
                  <a:srgbClr val="FFFFFF"/>
                </a:highlight>
                <a:latin typeface="Lato"/>
                <a:ea typeface="Lato"/>
                <a:cs typeface="Lato"/>
                <a:sym typeface="Lato"/>
              </a:rPr>
              <a:t>Gbenga Komolafe, Secretary General of the Federation of Informal Workers Organisation of Nigeria </a:t>
            </a:r>
            <a:endParaRPr sz="1400">
              <a:solidFill>
                <a:schemeClr val="dk1"/>
              </a:solidFill>
              <a:highlight>
                <a:srgbClr val="FFFFFF"/>
              </a:highlight>
              <a:latin typeface="Lato"/>
              <a:ea typeface="Lato"/>
              <a:cs typeface="Lato"/>
              <a:sym typeface="Lato"/>
            </a:endParaRPr>
          </a:p>
          <a:p>
            <a:pPr indent="0" lvl="0" marL="457200" rtl="0" algn="l">
              <a:lnSpc>
                <a:spcPct val="115000"/>
              </a:lnSpc>
              <a:spcBef>
                <a:spcPts val="1200"/>
              </a:spcBef>
              <a:spcAft>
                <a:spcPts val="1200"/>
              </a:spcAft>
              <a:buSzPts val="1800"/>
              <a:buNone/>
            </a:pPr>
            <a:r>
              <a:rPr b="1" lang="pt-BR" sz="1400">
                <a:solidFill>
                  <a:srgbClr val="A81D81"/>
                </a:solidFill>
                <a:highlight>
                  <a:srgbClr val="F3D85F"/>
                </a:highlight>
                <a:latin typeface="Lato"/>
                <a:ea typeface="Lato"/>
                <a:cs typeface="Lato"/>
                <a:sym typeface="Lato"/>
              </a:rPr>
              <a:t>Is this a reality in your country? Do you have women informal cross-border traders  as members?</a:t>
            </a:r>
            <a:endParaRPr b="1" sz="1400">
              <a:solidFill>
                <a:srgbClr val="A81D81"/>
              </a:solidFill>
              <a:highlight>
                <a:srgbClr val="F3D85F"/>
              </a:highlight>
              <a:latin typeface="Lato"/>
              <a:ea typeface="Lato"/>
              <a:cs typeface="Lato"/>
              <a:sym typeface="Lato"/>
            </a:endParaRPr>
          </a:p>
        </p:txBody>
      </p:sp>
      <p:pic>
        <p:nvPicPr>
          <p:cNvPr id="106" name="Google Shape;106;p4"/>
          <p:cNvPicPr preferRelativeResize="0"/>
          <p:nvPr/>
        </p:nvPicPr>
        <p:blipFill rotWithShape="1">
          <a:blip r:embed="rId4">
            <a:alphaModFix/>
          </a:blip>
          <a:srcRect b="1867" l="13172" r="19346" t="1867"/>
          <a:stretch/>
        </p:blipFill>
        <p:spPr>
          <a:xfrm>
            <a:off x="4478272" y="707625"/>
            <a:ext cx="4665728" cy="4435875"/>
          </a:xfrm>
          <a:prstGeom prst="rect">
            <a:avLst/>
          </a:prstGeom>
          <a:noFill/>
          <a:ln>
            <a:noFill/>
          </a:ln>
        </p:spPr>
      </p:pic>
      <p:pic>
        <p:nvPicPr>
          <p:cNvPr id="107" name="Google Shape;107;p4"/>
          <p:cNvPicPr preferRelativeResize="0"/>
          <p:nvPr/>
        </p:nvPicPr>
        <p:blipFill>
          <a:blip r:embed="rId5">
            <a:alphaModFix/>
          </a:blip>
          <a:stretch>
            <a:fillRect/>
          </a:stretch>
        </p:blipFill>
        <p:spPr>
          <a:xfrm>
            <a:off x="434717" y="4085600"/>
            <a:ext cx="532275" cy="665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6d54b7bb5_0_12"/>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13" name="Google Shape;113;g126d54b7bb5_0_12"/>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14" name="Google Shape;114;g126d54b7bb5_0_12"/>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A potential solution: simplified trade regimes</a:t>
            </a:r>
            <a:endParaRPr>
              <a:solidFill>
                <a:srgbClr val="A81D81"/>
              </a:solidFill>
              <a:latin typeface="Lato Black"/>
              <a:ea typeface="Lato Black"/>
              <a:cs typeface="Lato Black"/>
              <a:sym typeface="Lato Black"/>
            </a:endParaRPr>
          </a:p>
        </p:txBody>
      </p:sp>
      <p:pic>
        <p:nvPicPr>
          <p:cNvPr id="115" name="Google Shape;115;g126d54b7bb5_0_12"/>
          <p:cNvPicPr preferRelativeResize="0"/>
          <p:nvPr/>
        </p:nvPicPr>
        <p:blipFill rotWithShape="1">
          <a:blip r:embed="rId4">
            <a:alphaModFix/>
          </a:blip>
          <a:srcRect b="0" l="0" r="43566" t="0"/>
          <a:stretch/>
        </p:blipFill>
        <p:spPr>
          <a:xfrm>
            <a:off x="-5" y="727825"/>
            <a:ext cx="3738875" cy="4415676"/>
          </a:xfrm>
          <a:prstGeom prst="rect">
            <a:avLst/>
          </a:prstGeom>
          <a:noFill/>
          <a:ln>
            <a:noFill/>
          </a:ln>
        </p:spPr>
      </p:pic>
      <p:sp>
        <p:nvSpPr>
          <p:cNvPr id="116" name="Google Shape;116;g126d54b7bb5_0_12"/>
          <p:cNvSpPr txBox="1"/>
          <p:nvPr>
            <p:ph idx="1" type="body"/>
          </p:nvPr>
        </p:nvSpPr>
        <p:spPr>
          <a:xfrm>
            <a:off x="3894025" y="800275"/>
            <a:ext cx="5066700" cy="4270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b="1" lang="pt-BR" sz="1500">
                <a:solidFill>
                  <a:schemeClr val="lt1"/>
                </a:solidFill>
                <a:highlight>
                  <a:srgbClr val="A81D81"/>
                </a:highlight>
                <a:latin typeface="Lato"/>
                <a:ea typeface="Lato"/>
                <a:cs typeface="Lato"/>
                <a:sym typeface="Lato"/>
              </a:rPr>
              <a:t>Simplified trade regimes </a:t>
            </a:r>
            <a:r>
              <a:rPr b="1" lang="pt-BR" sz="1500">
                <a:solidFill>
                  <a:schemeClr val="dk1"/>
                </a:solidFill>
                <a:highlight>
                  <a:srgbClr val="FFFFFF"/>
                </a:highlight>
                <a:latin typeface="Lato"/>
                <a:ea typeface="Lato"/>
                <a:cs typeface="Lato"/>
                <a:sym typeface="Lato"/>
              </a:rPr>
              <a:t>are </a:t>
            </a:r>
            <a:r>
              <a:rPr b="1" lang="pt-BR" sz="1500">
                <a:solidFill>
                  <a:schemeClr val="dk1"/>
                </a:solidFill>
                <a:highlight>
                  <a:srgbClr val="FFFFFF"/>
                </a:highlight>
                <a:latin typeface="Lato"/>
                <a:ea typeface="Lato"/>
                <a:cs typeface="Lato"/>
                <a:sym typeface="Lato"/>
              </a:rPr>
              <a:t>specific agreements, first implemented in 2010 by </a:t>
            </a:r>
            <a:r>
              <a:rPr b="1" lang="pt-BR" sz="1500">
                <a:solidFill>
                  <a:srgbClr val="A81D81"/>
                </a:solidFill>
                <a:highlight>
                  <a:srgbClr val="FFFFFF"/>
                </a:highlight>
                <a:uFill>
                  <a:noFill/>
                </a:uFill>
                <a:latin typeface="Lato"/>
                <a:ea typeface="Lato"/>
                <a:cs typeface="Lato"/>
                <a:sym typeface="Lato"/>
                <a:hlinkClick r:id="rId5">
                  <a:extLst>
                    <a:ext uri="{A12FA001-AC4F-418D-AE19-62706E023703}">
                      <ahyp:hlinkClr val="tx"/>
                    </a:ext>
                  </a:extLst>
                </a:hlinkClick>
              </a:rPr>
              <a:t>COMESA</a:t>
            </a:r>
            <a:r>
              <a:rPr b="1" lang="pt-BR" sz="1500">
                <a:solidFill>
                  <a:schemeClr val="dk1"/>
                </a:solidFill>
                <a:highlight>
                  <a:srgbClr val="FFFFFF"/>
                </a:highlight>
                <a:latin typeface="Lato"/>
                <a:ea typeface="Lato"/>
                <a:cs typeface="Lato"/>
                <a:sym typeface="Lato"/>
              </a:rPr>
              <a:t> (Common Market of Eastern and Southern Africa) allowing a significant reduction of the bureaucratic burdens for traders that sell up to a certain value of goods ($2000 per day) across the borders.</a:t>
            </a:r>
            <a:r>
              <a:rPr lang="pt-BR" sz="1500">
                <a:solidFill>
                  <a:schemeClr val="dk1"/>
                </a:solidFill>
                <a:highlight>
                  <a:srgbClr val="FFFFFF"/>
                </a:highlight>
                <a:latin typeface="Lato"/>
                <a:ea typeface="Lato"/>
                <a:cs typeface="Lato"/>
                <a:sym typeface="Lato"/>
              </a:rPr>
              <a:t> </a:t>
            </a:r>
            <a:endParaRPr sz="1500">
              <a:solidFill>
                <a:schemeClr val="dk1"/>
              </a:solidFill>
              <a:highlight>
                <a:srgbClr val="FFFFFF"/>
              </a:highlight>
              <a:latin typeface="Lato"/>
              <a:ea typeface="Lato"/>
              <a:cs typeface="Lato"/>
              <a:sym typeface="Lato"/>
            </a:endParaRPr>
          </a:p>
          <a:p>
            <a:pPr indent="0" lvl="0" marL="0" rtl="0" algn="l">
              <a:lnSpc>
                <a:spcPct val="115000"/>
              </a:lnSpc>
              <a:spcBef>
                <a:spcPts val="1200"/>
              </a:spcBef>
              <a:spcAft>
                <a:spcPts val="0"/>
              </a:spcAft>
              <a:buSzPts val="1800"/>
              <a:buNone/>
            </a:pPr>
            <a:r>
              <a:rPr lang="pt-BR" sz="1600">
                <a:solidFill>
                  <a:schemeClr val="dk1"/>
                </a:solidFill>
                <a:highlight>
                  <a:srgbClr val="FFFFFF"/>
                </a:highlight>
                <a:latin typeface="Lato"/>
                <a:ea typeface="Lato"/>
                <a:cs typeface="Lato"/>
                <a:sym typeface="Lato"/>
              </a:rPr>
              <a:t>It is estimated that  90% of beneficiaries of such simplifications are </a:t>
            </a:r>
            <a:r>
              <a:rPr b="1" lang="pt-BR" sz="1600">
                <a:solidFill>
                  <a:schemeClr val="lt1"/>
                </a:solidFill>
                <a:highlight>
                  <a:srgbClr val="A81D81"/>
                </a:highlight>
                <a:latin typeface="Lato"/>
                <a:ea typeface="Lato"/>
                <a:cs typeface="Lato"/>
                <a:sym typeface="Lato"/>
              </a:rPr>
              <a:t>women</a:t>
            </a:r>
            <a:r>
              <a:rPr lang="pt-BR" sz="1600">
                <a:solidFill>
                  <a:schemeClr val="dk1"/>
                </a:solidFill>
                <a:highlight>
                  <a:srgbClr val="FFFFFF"/>
                </a:highlight>
                <a:latin typeface="Lato"/>
                <a:ea typeface="Lato"/>
                <a:cs typeface="Lato"/>
                <a:sym typeface="Lato"/>
              </a:rPr>
              <a:t>.</a:t>
            </a:r>
            <a:endParaRPr sz="1900">
              <a:solidFill>
                <a:schemeClr val="dk1"/>
              </a:solidFill>
              <a:highlight>
                <a:srgbClr val="FFFFFF"/>
              </a:highlight>
              <a:latin typeface="Lato"/>
              <a:ea typeface="Lato"/>
              <a:cs typeface="Lato"/>
              <a:sym typeface="Lato"/>
            </a:endParaRPr>
          </a:p>
          <a:p>
            <a:pPr indent="0" lvl="0" marL="0" rtl="0" algn="l">
              <a:lnSpc>
                <a:spcPct val="115000"/>
              </a:lnSpc>
              <a:spcBef>
                <a:spcPts val="1200"/>
              </a:spcBef>
              <a:spcAft>
                <a:spcPts val="0"/>
              </a:spcAft>
              <a:buSzPts val="1800"/>
              <a:buNone/>
            </a:pPr>
            <a:r>
              <a:rPr lang="pt-BR" sz="1600">
                <a:solidFill>
                  <a:schemeClr val="dk1"/>
                </a:solidFill>
                <a:highlight>
                  <a:srgbClr val="FFFFFF"/>
                </a:highlight>
                <a:latin typeface="Lato"/>
                <a:ea typeface="Lato"/>
                <a:cs typeface="Lato"/>
                <a:sym typeface="Lato"/>
              </a:rPr>
              <a:t>Simplified and special trade regimes can succeed where standard free trade agreements for movement of goods and people fail: </a:t>
            </a:r>
            <a:r>
              <a:rPr b="1" lang="pt-BR" sz="1600">
                <a:solidFill>
                  <a:srgbClr val="A81D81"/>
                </a:solidFill>
                <a:highlight>
                  <a:srgbClr val="FFFFFF"/>
                </a:highlight>
                <a:latin typeface="Lato"/>
                <a:ea typeface="Lato"/>
                <a:cs typeface="Lato"/>
                <a:sym typeface="Lato"/>
              </a:rPr>
              <a:t>in protecting the most vulnerable</a:t>
            </a:r>
            <a:r>
              <a:rPr lang="pt-BR" sz="1600">
                <a:solidFill>
                  <a:schemeClr val="dk1"/>
                </a:solidFill>
                <a:highlight>
                  <a:srgbClr val="FFFFFF"/>
                </a:highlight>
                <a:latin typeface="Lato"/>
                <a:ea typeface="Lato"/>
                <a:cs typeface="Lato"/>
                <a:sym typeface="Lato"/>
              </a:rPr>
              <a:t>.</a:t>
            </a:r>
            <a:endParaRPr sz="1600">
              <a:solidFill>
                <a:schemeClr val="dk1"/>
              </a:solidFill>
              <a:highlight>
                <a:srgbClr val="FFFFFF"/>
              </a:highlight>
              <a:latin typeface="Lato"/>
              <a:ea typeface="Lato"/>
              <a:cs typeface="Lato"/>
              <a:sym typeface="Lato"/>
            </a:endParaRPr>
          </a:p>
          <a:p>
            <a:pPr indent="0" lvl="0" marL="457200" rtl="0" algn="l">
              <a:lnSpc>
                <a:spcPct val="115000"/>
              </a:lnSpc>
              <a:spcBef>
                <a:spcPts val="1200"/>
              </a:spcBef>
              <a:spcAft>
                <a:spcPts val="1200"/>
              </a:spcAft>
              <a:buSzPts val="1800"/>
              <a:buNone/>
            </a:pPr>
            <a:r>
              <a:rPr b="1" lang="pt-BR" sz="1400">
                <a:solidFill>
                  <a:srgbClr val="A81D81"/>
                </a:solidFill>
                <a:highlight>
                  <a:srgbClr val="F3D85F"/>
                </a:highlight>
                <a:latin typeface="Lato"/>
                <a:ea typeface="Lato"/>
                <a:cs typeface="Lato"/>
                <a:sym typeface="Lato"/>
              </a:rPr>
              <a:t>Do you know of any kind of simplified trade regimes in your economic region?</a:t>
            </a:r>
            <a:endParaRPr b="1" sz="1400">
              <a:solidFill>
                <a:srgbClr val="A81D81"/>
              </a:solidFill>
              <a:highlight>
                <a:srgbClr val="F3D85F"/>
              </a:highlight>
              <a:latin typeface="Lato"/>
              <a:ea typeface="Lato"/>
              <a:cs typeface="Lato"/>
              <a:sym typeface="Lato"/>
            </a:endParaRPr>
          </a:p>
        </p:txBody>
      </p:sp>
      <p:pic>
        <p:nvPicPr>
          <p:cNvPr id="117" name="Google Shape;117;g126d54b7bb5_0_12"/>
          <p:cNvPicPr preferRelativeResize="0"/>
          <p:nvPr/>
        </p:nvPicPr>
        <p:blipFill>
          <a:blip r:embed="rId6">
            <a:alphaModFix/>
          </a:blip>
          <a:stretch>
            <a:fillRect/>
          </a:stretch>
        </p:blipFill>
        <p:spPr>
          <a:xfrm>
            <a:off x="3894017" y="4232350"/>
            <a:ext cx="532275" cy="665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a2d7e67aa3_0_54"/>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23" name="Google Shape;123;g1a2d7e67aa3_0_54"/>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24" name="Google Shape;124;g1a2d7e67aa3_0_54"/>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pt-BR" sz="2220">
                <a:solidFill>
                  <a:srgbClr val="A81D81"/>
                </a:solidFill>
                <a:latin typeface="Lato Black"/>
                <a:ea typeface="Lato Black"/>
                <a:cs typeface="Lato Black"/>
                <a:sym typeface="Lato Black"/>
              </a:rPr>
              <a:t>Researching inform</a:t>
            </a:r>
            <a:r>
              <a:rPr lang="pt-BR" sz="2220">
                <a:solidFill>
                  <a:srgbClr val="A81D81"/>
                </a:solidFill>
                <a:latin typeface="Lato Black"/>
                <a:ea typeface="Lato Black"/>
                <a:cs typeface="Lato Black"/>
                <a:sym typeface="Lato Black"/>
                <a:extLst>
                  <a:ext uri="http://customooxmlschemas.google.com/">
                    <go:slidesCustomData xmlns:go="http://customooxmlschemas.google.com/" textRoundtripDataId="0"/>
                  </a:ext>
                </a:extLst>
              </a:rPr>
              <a:t>al cross-border trade</a:t>
            </a:r>
            <a:r>
              <a:rPr lang="pt-BR" sz="2220">
                <a:solidFill>
                  <a:srgbClr val="A81D81"/>
                </a:solidFill>
                <a:latin typeface="Lato Black"/>
                <a:ea typeface="Lato Black"/>
                <a:cs typeface="Lato Black"/>
                <a:sym typeface="Lato Black"/>
              </a:rPr>
              <a:t> in your region</a:t>
            </a:r>
            <a:endParaRPr sz="2220">
              <a:solidFill>
                <a:srgbClr val="A81D81"/>
              </a:solidFill>
              <a:latin typeface="Lato Black"/>
              <a:ea typeface="Lato Black"/>
              <a:cs typeface="Lato Black"/>
              <a:sym typeface="Lato Black"/>
            </a:endParaRPr>
          </a:p>
        </p:txBody>
      </p:sp>
      <p:pic>
        <p:nvPicPr>
          <p:cNvPr id="125" name="Google Shape;125;g1a2d7e67aa3_0_54"/>
          <p:cNvPicPr preferRelativeResize="0"/>
          <p:nvPr/>
        </p:nvPicPr>
        <p:blipFill rotWithShape="1">
          <a:blip r:embed="rId4">
            <a:alphaModFix/>
          </a:blip>
          <a:srcRect b="53716" l="0" r="1107" t="0"/>
          <a:stretch/>
        </p:blipFill>
        <p:spPr>
          <a:xfrm>
            <a:off x="174375" y="1384800"/>
            <a:ext cx="4832576" cy="2827173"/>
          </a:xfrm>
          <a:prstGeom prst="rect">
            <a:avLst/>
          </a:prstGeom>
          <a:noFill/>
          <a:ln>
            <a:noFill/>
          </a:ln>
        </p:spPr>
      </p:pic>
      <p:sp>
        <p:nvSpPr>
          <p:cNvPr id="126" name="Google Shape;126;g1a2d7e67aa3_0_54"/>
          <p:cNvSpPr txBox="1"/>
          <p:nvPr>
            <p:ph idx="1" type="body"/>
          </p:nvPr>
        </p:nvSpPr>
        <p:spPr>
          <a:xfrm>
            <a:off x="5165675" y="800275"/>
            <a:ext cx="3947400" cy="42708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b="1" lang="pt-BR" sz="1500">
                <a:solidFill>
                  <a:schemeClr val="dk1"/>
                </a:solidFill>
                <a:highlight>
                  <a:schemeClr val="lt1"/>
                </a:highlight>
                <a:latin typeface="Lato"/>
                <a:ea typeface="Lato"/>
                <a:cs typeface="Lato"/>
                <a:sym typeface="Lato"/>
              </a:rPr>
              <a:t>Before starting to work on informal cross-border trade, it is important to understand the </a:t>
            </a:r>
            <a:r>
              <a:rPr b="1" lang="pt-BR" sz="1500">
                <a:solidFill>
                  <a:srgbClr val="A81D81"/>
                </a:solidFill>
                <a:highlight>
                  <a:schemeClr val="lt1"/>
                </a:highlight>
                <a:latin typeface="Lato"/>
                <a:ea typeface="Lato"/>
                <a:cs typeface="Lato"/>
                <a:sym typeface="Lato"/>
              </a:rPr>
              <a:t>context</a:t>
            </a:r>
            <a:r>
              <a:rPr b="1" lang="pt-BR" sz="1500">
                <a:solidFill>
                  <a:srgbClr val="A81D81"/>
                </a:solidFill>
                <a:highlight>
                  <a:schemeClr val="lt1"/>
                </a:highlight>
                <a:latin typeface="Lato"/>
                <a:ea typeface="Lato"/>
                <a:cs typeface="Lato"/>
                <a:sym typeface="Lato"/>
              </a:rPr>
              <a:t> in your particular organization</a:t>
            </a:r>
            <a:r>
              <a:rPr b="1" lang="pt-BR" sz="1500">
                <a:solidFill>
                  <a:schemeClr val="dk1"/>
                </a:solidFill>
                <a:highlight>
                  <a:schemeClr val="lt1"/>
                </a:highlight>
                <a:latin typeface="Lato"/>
                <a:ea typeface="Lato"/>
                <a:cs typeface="Lato"/>
                <a:sym typeface="Lato"/>
              </a:rPr>
              <a:t> and then from your country/region. The demographics of informal cross-border traders is very important, as well as their routes and working places, the borders in which they operate, and so on. </a:t>
            </a:r>
            <a:endParaRPr b="1" sz="1500">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0"/>
              </a:spcAft>
              <a:buSzPts val="1800"/>
              <a:buNone/>
            </a:pPr>
            <a:r>
              <a:rPr b="1" lang="pt-BR" sz="1500">
                <a:solidFill>
                  <a:schemeClr val="dk1"/>
                </a:solidFill>
                <a:highlight>
                  <a:schemeClr val="lt1"/>
                </a:highlight>
                <a:latin typeface="Lato"/>
                <a:ea typeface="Lato"/>
                <a:cs typeface="Lato"/>
                <a:sym typeface="Lato"/>
              </a:rPr>
              <a:t>You must also reflect on the </a:t>
            </a:r>
            <a:r>
              <a:rPr b="1" lang="pt-BR" sz="1500">
                <a:solidFill>
                  <a:srgbClr val="A81D81"/>
                </a:solidFill>
                <a:highlight>
                  <a:schemeClr val="lt1"/>
                </a:highlight>
                <a:latin typeface="Lato"/>
                <a:ea typeface="Lato"/>
                <a:cs typeface="Lato"/>
                <a:sym typeface="Lato"/>
              </a:rPr>
              <a:t>trade agreements </a:t>
            </a:r>
            <a:r>
              <a:rPr b="1" lang="pt-BR" sz="1500">
                <a:solidFill>
                  <a:schemeClr val="dk1"/>
                </a:solidFill>
                <a:highlight>
                  <a:schemeClr val="lt1"/>
                </a:highlight>
                <a:latin typeface="Lato"/>
                <a:ea typeface="Lato"/>
                <a:cs typeface="Lato"/>
                <a:sym typeface="Lato"/>
              </a:rPr>
              <a:t>in your region and whether they have provisions for cross-border trade.</a:t>
            </a:r>
            <a:endParaRPr b="1" sz="1500">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1200"/>
              </a:spcAft>
              <a:buSzPts val="1800"/>
              <a:buNone/>
            </a:pPr>
            <a:r>
              <a:rPr b="1" lang="pt-BR" sz="1500">
                <a:solidFill>
                  <a:schemeClr val="dk1"/>
                </a:solidFill>
                <a:highlight>
                  <a:schemeClr val="lt1"/>
                </a:highlight>
                <a:latin typeface="Lato"/>
                <a:ea typeface="Lato"/>
                <a:cs typeface="Lato"/>
                <a:sym typeface="Lato"/>
              </a:rPr>
              <a:t>Finally, you must </a:t>
            </a:r>
            <a:r>
              <a:rPr b="1" lang="pt-BR" sz="1500">
                <a:solidFill>
                  <a:srgbClr val="A81D81"/>
                </a:solidFill>
                <a:highlight>
                  <a:schemeClr val="lt1"/>
                </a:highlight>
                <a:latin typeface="Lato"/>
                <a:ea typeface="Lato"/>
                <a:cs typeface="Lato"/>
                <a:sym typeface="Lato"/>
              </a:rPr>
              <a:t>engage</a:t>
            </a:r>
            <a:r>
              <a:rPr b="1" lang="pt-BR" sz="1500">
                <a:solidFill>
                  <a:schemeClr val="dk1"/>
                </a:solidFill>
                <a:highlight>
                  <a:schemeClr val="lt1"/>
                </a:highlight>
                <a:latin typeface="Lato"/>
                <a:ea typeface="Lato"/>
                <a:cs typeface="Lato"/>
                <a:sym typeface="Lato"/>
              </a:rPr>
              <a:t> </a:t>
            </a:r>
            <a:r>
              <a:rPr b="1" lang="pt-BR" sz="1500">
                <a:solidFill>
                  <a:srgbClr val="A81D81"/>
                </a:solidFill>
                <a:highlight>
                  <a:schemeClr val="lt1"/>
                </a:highlight>
                <a:latin typeface="Lato"/>
                <a:ea typeface="Lato"/>
                <a:cs typeface="Lato"/>
                <a:sym typeface="Lato"/>
              </a:rPr>
              <a:t>cross-border traders directly </a:t>
            </a:r>
            <a:r>
              <a:rPr b="1" lang="pt-BR" sz="1500">
                <a:solidFill>
                  <a:schemeClr val="dk1"/>
                </a:solidFill>
                <a:highlight>
                  <a:schemeClr val="lt1"/>
                </a:highlight>
                <a:latin typeface="Lato"/>
                <a:ea typeface="Lato"/>
                <a:cs typeface="Lato"/>
                <a:sym typeface="Lato"/>
              </a:rPr>
              <a:t>and/or their representatives to understand what the issues are and what they propose as solutions.</a:t>
            </a:r>
            <a:endParaRPr b="1" sz="1500">
              <a:solidFill>
                <a:schemeClr val="dk1"/>
              </a:solidFill>
              <a:highlight>
                <a:schemeClr val="lt1"/>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9c6a7b7132_0_43"/>
          <p:cNvSpPr/>
          <p:nvPr/>
        </p:nvSpPr>
        <p:spPr>
          <a:xfrm>
            <a:off x="0" y="155125"/>
            <a:ext cx="9144000" cy="572700"/>
          </a:xfrm>
          <a:prstGeom prst="rect">
            <a:avLst/>
          </a:prstGeom>
          <a:solidFill>
            <a:srgbClr val="F3D85F"/>
          </a:solidFill>
          <a:ln cap="flat" cmpd="sng" w="9525">
            <a:solidFill>
              <a:srgbClr val="F3D85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3D85F"/>
              </a:solidFill>
              <a:latin typeface="Calibri"/>
              <a:ea typeface="Calibri"/>
              <a:cs typeface="Calibri"/>
              <a:sym typeface="Calibri"/>
            </a:endParaRPr>
          </a:p>
        </p:txBody>
      </p:sp>
      <p:pic>
        <p:nvPicPr>
          <p:cNvPr id="132" name="Google Shape;132;g19c6a7b7132_0_43"/>
          <p:cNvPicPr preferRelativeResize="0"/>
          <p:nvPr/>
        </p:nvPicPr>
        <p:blipFill rotWithShape="1">
          <a:blip r:embed="rId3">
            <a:alphaModFix/>
          </a:blip>
          <a:srcRect b="0" l="0" r="0" t="0"/>
          <a:stretch/>
        </p:blipFill>
        <p:spPr>
          <a:xfrm>
            <a:off x="8428475" y="175350"/>
            <a:ext cx="532275" cy="532275"/>
          </a:xfrm>
          <a:prstGeom prst="rect">
            <a:avLst/>
          </a:prstGeom>
          <a:noFill/>
          <a:ln>
            <a:noFill/>
          </a:ln>
        </p:spPr>
      </p:pic>
      <p:sp>
        <p:nvSpPr>
          <p:cNvPr id="133" name="Google Shape;133;g19c6a7b7132_0_43"/>
          <p:cNvSpPr txBox="1"/>
          <p:nvPr>
            <p:ph type="title"/>
          </p:nvPr>
        </p:nvSpPr>
        <p:spPr>
          <a:xfrm>
            <a:off x="623400" y="15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solidFill>
                  <a:srgbClr val="A81D81"/>
                </a:solidFill>
                <a:latin typeface="Lato Black"/>
                <a:ea typeface="Lato Black"/>
                <a:cs typeface="Lato Black"/>
                <a:sym typeface="Lato Black"/>
              </a:rPr>
              <a:t>Our affiliates’ demands</a:t>
            </a:r>
            <a:endParaRPr>
              <a:solidFill>
                <a:srgbClr val="A81D81"/>
              </a:solidFill>
              <a:latin typeface="Lato Black"/>
              <a:ea typeface="Lato Black"/>
              <a:cs typeface="Lato Black"/>
              <a:sym typeface="Lato Black"/>
            </a:endParaRPr>
          </a:p>
        </p:txBody>
      </p:sp>
      <p:pic>
        <p:nvPicPr>
          <p:cNvPr id="134" name="Google Shape;134;g19c6a7b7132_0_43"/>
          <p:cNvPicPr preferRelativeResize="0"/>
          <p:nvPr/>
        </p:nvPicPr>
        <p:blipFill rotWithShape="1">
          <a:blip r:embed="rId4">
            <a:alphaModFix/>
          </a:blip>
          <a:srcRect b="5517" l="2980" r="22331" t="0"/>
          <a:stretch/>
        </p:blipFill>
        <p:spPr>
          <a:xfrm>
            <a:off x="4484025" y="707625"/>
            <a:ext cx="4659975" cy="4415675"/>
          </a:xfrm>
          <a:prstGeom prst="rect">
            <a:avLst/>
          </a:prstGeom>
          <a:noFill/>
          <a:ln>
            <a:noFill/>
          </a:ln>
        </p:spPr>
      </p:pic>
      <p:sp>
        <p:nvSpPr>
          <p:cNvPr id="135" name="Google Shape;135;g19c6a7b7132_0_43"/>
          <p:cNvSpPr txBox="1"/>
          <p:nvPr>
            <p:ph idx="1" type="body"/>
          </p:nvPr>
        </p:nvSpPr>
        <p:spPr>
          <a:xfrm>
            <a:off x="214375" y="872700"/>
            <a:ext cx="3917100" cy="42708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b="1" lang="pt-BR" sz="1500">
                <a:solidFill>
                  <a:schemeClr val="dk1"/>
                </a:solidFill>
                <a:highlight>
                  <a:schemeClr val="lt1"/>
                </a:highlight>
                <a:latin typeface="Lato"/>
                <a:ea typeface="Lato"/>
                <a:cs typeface="Lato"/>
                <a:sym typeface="Lato"/>
              </a:rPr>
              <a:t>In 2021 and 2022, StreetNet implemented a project with its affiliates from the West and Central Africa region to promote and advocate for the rights of informal cross-border traders.</a:t>
            </a:r>
            <a:endParaRPr b="1" sz="1500">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0"/>
              </a:spcAft>
              <a:buSzPts val="1800"/>
              <a:buNone/>
            </a:pPr>
            <a:r>
              <a:rPr b="1" lang="pt-BR" sz="1500">
                <a:solidFill>
                  <a:schemeClr val="dk1"/>
                </a:solidFill>
                <a:highlight>
                  <a:schemeClr val="lt1"/>
                </a:highlight>
                <a:latin typeface="Lato"/>
                <a:ea typeface="Lato"/>
                <a:cs typeface="Lato"/>
                <a:sym typeface="Lato"/>
              </a:rPr>
              <a:t>During the project, based on qualitative research conducted by affiliates, they came together to </a:t>
            </a:r>
            <a:r>
              <a:rPr b="1" lang="pt-BR" sz="1500">
                <a:solidFill>
                  <a:srgbClr val="A81D81"/>
                </a:solidFill>
                <a:highlight>
                  <a:schemeClr val="lt1"/>
                </a:highlight>
                <a:latin typeface="Lato"/>
                <a:ea typeface="Lato"/>
                <a:cs typeface="Lato"/>
                <a:sym typeface="Lato"/>
              </a:rPr>
              <a:t>draft demands </a:t>
            </a:r>
            <a:r>
              <a:rPr b="1" lang="pt-BR" sz="1500">
                <a:solidFill>
                  <a:schemeClr val="dk1"/>
                </a:solidFill>
                <a:highlight>
                  <a:schemeClr val="lt1"/>
                </a:highlight>
                <a:latin typeface="Lato"/>
                <a:ea typeface="Lato"/>
                <a:cs typeface="Lato"/>
                <a:sym typeface="Lato"/>
              </a:rPr>
              <a:t>regarding informal cross border trade according to </a:t>
            </a:r>
            <a:r>
              <a:rPr b="1" lang="pt-BR" sz="1500">
                <a:solidFill>
                  <a:srgbClr val="A81D81"/>
                </a:solidFill>
                <a:highlight>
                  <a:schemeClr val="lt1"/>
                </a:highlight>
                <a:latin typeface="Lato"/>
                <a:ea typeface="Lato"/>
                <a:cs typeface="Lato"/>
                <a:sym typeface="Lato"/>
              </a:rPr>
              <a:t>key areas of concern</a:t>
            </a:r>
            <a:r>
              <a:rPr b="1" lang="pt-BR" sz="1500">
                <a:solidFill>
                  <a:schemeClr val="dk1"/>
                </a:solidFill>
                <a:highlight>
                  <a:schemeClr val="lt1"/>
                </a:highlight>
                <a:latin typeface="Lato"/>
                <a:ea typeface="Lato"/>
                <a:cs typeface="Lato"/>
                <a:sym typeface="Lato"/>
              </a:rPr>
              <a:t>:</a:t>
            </a:r>
            <a:endParaRPr b="1" sz="1500">
              <a:solidFill>
                <a:schemeClr val="dk1"/>
              </a:solidFill>
              <a:highlight>
                <a:schemeClr val="lt1"/>
              </a:highlight>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b="1" lang="pt-BR" sz="1500">
                <a:solidFill>
                  <a:schemeClr val="dk1"/>
                </a:solidFill>
                <a:highlight>
                  <a:schemeClr val="lt1"/>
                </a:highlight>
                <a:latin typeface="Lato"/>
                <a:ea typeface="Lato"/>
                <a:cs typeface="Lato"/>
                <a:sym typeface="Lato"/>
              </a:rPr>
              <a:t>Stop </a:t>
            </a:r>
            <a:r>
              <a:rPr b="1" lang="pt-BR" sz="1500">
                <a:solidFill>
                  <a:schemeClr val="dk1"/>
                </a:solidFill>
                <a:highlight>
                  <a:schemeClr val="lt1"/>
                </a:highlight>
                <a:latin typeface="Lato"/>
                <a:ea typeface="Lato"/>
                <a:cs typeface="Lato"/>
                <a:sym typeface="Lato"/>
              </a:rPr>
              <a:t>harassment</a:t>
            </a:r>
            <a:r>
              <a:rPr b="1" lang="pt-BR" sz="1500">
                <a:solidFill>
                  <a:schemeClr val="dk1"/>
                </a:solidFill>
                <a:highlight>
                  <a:schemeClr val="lt1"/>
                </a:highlight>
                <a:latin typeface="Lato"/>
                <a:ea typeface="Lato"/>
                <a:cs typeface="Lato"/>
                <a:sym typeface="Lato"/>
              </a:rPr>
              <a:t> and violence</a:t>
            </a:r>
            <a:endParaRPr b="1" sz="1500">
              <a:solidFill>
                <a:schemeClr val="dk1"/>
              </a:solidFill>
              <a:highlight>
                <a:schemeClr val="lt1"/>
              </a:highlight>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pt-BR" sz="1500">
                <a:solidFill>
                  <a:schemeClr val="dk1"/>
                </a:solidFill>
                <a:highlight>
                  <a:schemeClr val="lt1"/>
                </a:highlight>
                <a:latin typeface="Lato"/>
                <a:ea typeface="Lato"/>
                <a:cs typeface="Lato"/>
                <a:sym typeface="Lato"/>
              </a:rPr>
              <a:t>Access to rights and support</a:t>
            </a:r>
            <a:endParaRPr b="1" sz="1500">
              <a:solidFill>
                <a:schemeClr val="dk1"/>
              </a:solidFill>
              <a:highlight>
                <a:schemeClr val="lt1"/>
              </a:highlight>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pt-BR" sz="1500">
                <a:solidFill>
                  <a:schemeClr val="dk1"/>
                </a:solidFill>
                <a:highlight>
                  <a:schemeClr val="lt1"/>
                </a:highlight>
                <a:latin typeface="Lato"/>
                <a:ea typeface="Lato"/>
                <a:cs typeface="Lato"/>
                <a:sym typeface="Lato"/>
              </a:rPr>
              <a:t>Heavy Taxation systems</a:t>
            </a:r>
            <a:endParaRPr b="1" sz="1500">
              <a:solidFill>
                <a:schemeClr val="dk1"/>
              </a:solidFill>
              <a:highlight>
                <a:schemeClr val="lt1"/>
              </a:highlight>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pt-BR" sz="1500">
                <a:solidFill>
                  <a:schemeClr val="dk1"/>
                </a:solidFill>
                <a:highlight>
                  <a:schemeClr val="lt1"/>
                </a:highlight>
                <a:latin typeface="Lato"/>
                <a:ea typeface="Lato"/>
                <a:cs typeface="Lato"/>
                <a:sym typeface="Lato"/>
              </a:rPr>
              <a:t>Policies and regulation</a:t>
            </a:r>
            <a:endParaRPr b="1" sz="1500">
              <a:solidFill>
                <a:schemeClr val="dk1"/>
              </a:solidFill>
              <a:highlight>
                <a:schemeClr val="lt1"/>
              </a:highlight>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b="1" lang="pt-BR" sz="1500">
                <a:solidFill>
                  <a:schemeClr val="dk1"/>
                </a:solidFill>
                <a:highlight>
                  <a:schemeClr val="lt1"/>
                </a:highlight>
                <a:latin typeface="Lato"/>
                <a:ea typeface="Lato"/>
                <a:cs typeface="Lato"/>
                <a:sym typeface="Lato"/>
              </a:rPr>
              <a:t>Inclusive negotiation</a:t>
            </a:r>
            <a:endParaRPr b="1" sz="1500">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1200"/>
              </a:spcAft>
              <a:buSzPts val="1800"/>
              <a:buNone/>
            </a:pPr>
            <a:r>
              <a:t/>
            </a:r>
            <a:endParaRPr b="1" sz="1500">
              <a:solidFill>
                <a:schemeClr val="dk1"/>
              </a:solidFill>
              <a:highlight>
                <a:schemeClr val="lt1"/>
              </a:highlight>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