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Lato Black"/>
      <p:bold r:id="rId20"/>
      <p:boldItalic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ffkk3PWPG8IBqRrQG8rBQnBnF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Black-bold.fntdata"/><Relationship Id="rId11" Type="http://schemas.openxmlformats.org/officeDocument/2006/relationships/slide" Target="slides/slide6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21" Type="http://schemas.openxmlformats.org/officeDocument/2006/relationships/font" Target="fonts/Lato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812d7dcae3_1_2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812d7dcae3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1812d7dcae3_1_2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12bbb444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1e12bbb444e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12bbb444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1e12bbb444e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12b0906c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e12b0906c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e12b0906ce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12bbb444e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e12bbb444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e12bbb444e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12bbb444e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e12bbb444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e12bbb444e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e2b30488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89e2b304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89e2b30488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eed42a714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8eed42a71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8eed42a714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8eed42a71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8eed42a7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8eed42a714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12bbb444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1e12bbb444e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441325" y="1908968"/>
            <a:ext cx="5020403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3200"/>
              <a:buFont typeface="Lato Black"/>
              <a:buNone/>
              <a:defRPr b="1" i="0" sz="3200" cap="none">
                <a:solidFill>
                  <a:srgbClr val="FF671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8"/>
          <p:cNvCxnSpPr/>
          <p:nvPr/>
        </p:nvCxnSpPr>
        <p:spPr>
          <a:xfrm>
            <a:off x="440597" y="4743450"/>
            <a:ext cx="4606891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/>
        </p:nvSpPr>
        <p:spPr>
          <a:xfrm>
            <a:off x="441325" y="3599324"/>
            <a:ext cx="5020403" cy="884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1800"/>
              <a:buFont typeface="Lato Black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 1">
  <p:cSld name="4_Title Slide 1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228599" y="4677745"/>
            <a:ext cx="7418439" cy="28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b="0" sz="900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/>
          <p:nvPr>
            <p:ph idx="2" type="pic"/>
          </p:nvPr>
        </p:nvSpPr>
        <p:spPr>
          <a:xfrm>
            <a:off x="5935852" y="209550"/>
            <a:ext cx="2979549" cy="2667002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/>
          <p:nvPr>
            <p:ph idx="3" type="pic"/>
          </p:nvPr>
        </p:nvSpPr>
        <p:spPr>
          <a:xfrm>
            <a:off x="228600" y="209552"/>
            <a:ext cx="2209800" cy="1681243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/>
          <p:nvPr>
            <p:ph idx="4" type="pic"/>
          </p:nvPr>
        </p:nvSpPr>
        <p:spPr>
          <a:xfrm>
            <a:off x="224724" y="1961183"/>
            <a:ext cx="2209800" cy="2559199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5"/>
          <p:cNvSpPr/>
          <p:nvPr>
            <p:ph idx="5" type="pic"/>
          </p:nvPr>
        </p:nvSpPr>
        <p:spPr>
          <a:xfrm>
            <a:off x="2504913" y="2946942"/>
            <a:ext cx="2209800" cy="157344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/>
          <p:nvPr>
            <p:ph idx="6" type="pic"/>
          </p:nvPr>
        </p:nvSpPr>
        <p:spPr>
          <a:xfrm>
            <a:off x="2508263" y="209551"/>
            <a:ext cx="3357200" cy="266700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/>
          <p:nvPr>
            <p:ph idx="7" type="pic"/>
          </p:nvPr>
        </p:nvSpPr>
        <p:spPr>
          <a:xfrm>
            <a:off x="4785102" y="2946942"/>
            <a:ext cx="2209800" cy="157344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/>
          <p:nvPr>
            <p:ph idx="8" type="pic"/>
          </p:nvPr>
        </p:nvSpPr>
        <p:spPr>
          <a:xfrm>
            <a:off x="7065291" y="2946942"/>
            <a:ext cx="1850110" cy="1573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bg>
      <p:bgPr>
        <a:solidFill>
          <a:srgbClr val="FF671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440597" y="4743450"/>
            <a:ext cx="8319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440597" y="1638301"/>
            <a:ext cx="8319500" cy="2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40597" y="4127500"/>
            <a:ext cx="8319500" cy="539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440597" y="0"/>
            <a:ext cx="1980870" cy="16383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732" y="264542"/>
            <a:ext cx="1556600" cy="110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 1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/>
          <p:nvPr>
            <p:ph idx="2" type="pic"/>
          </p:nvPr>
        </p:nvSpPr>
        <p:spPr>
          <a:xfrm>
            <a:off x="5935852" y="209550"/>
            <a:ext cx="2979549" cy="2667002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7"/>
          <p:cNvSpPr/>
          <p:nvPr>
            <p:ph idx="3" type="pic"/>
          </p:nvPr>
        </p:nvSpPr>
        <p:spPr>
          <a:xfrm>
            <a:off x="228600" y="209552"/>
            <a:ext cx="2209800" cy="168124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/>
          <p:nvPr>
            <p:ph idx="4" type="pic"/>
          </p:nvPr>
        </p:nvSpPr>
        <p:spPr>
          <a:xfrm>
            <a:off x="224724" y="1961183"/>
            <a:ext cx="2209800" cy="297276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/>
          <p:nvPr>
            <p:ph idx="5" type="pic"/>
          </p:nvPr>
        </p:nvSpPr>
        <p:spPr>
          <a:xfrm>
            <a:off x="2504913" y="2946941"/>
            <a:ext cx="2209800" cy="198701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7"/>
          <p:cNvSpPr/>
          <p:nvPr>
            <p:ph idx="6" type="pic"/>
          </p:nvPr>
        </p:nvSpPr>
        <p:spPr>
          <a:xfrm>
            <a:off x="4785103" y="2946941"/>
            <a:ext cx="2979550" cy="1987011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/>
          <p:nvPr>
            <p:ph idx="7" type="pic"/>
          </p:nvPr>
        </p:nvSpPr>
        <p:spPr>
          <a:xfrm>
            <a:off x="2508263" y="209551"/>
            <a:ext cx="3357200" cy="26670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302896" cy="59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Lato"/>
              <a:buNone/>
              <a:defRPr b="1" sz="2800">
                <a:solidFill>
                  <a:srgbClr val="FF681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" name="Google Shape;83;p18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 cap="none"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457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  <a:defRPr sz="2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  <a:defRPr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  <a:defRPr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»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48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  <a:defRPr sz="2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  <a:defRPr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000"/>
              <a:buChar char="•"/>
              <a:defRPr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ts val="1800"/>
              <a:buChar char="»"/>
              <a:def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1">
  <p:cSld name="1_Title Slide 1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9"/>
          <p:cNvCxnSpPr/>
          <p:nvPr/>
        </p:nvCxnSpPr>
        <p:spPr>
          <a:xfrm>
            <a:off x="440597" y="4743450"/>
            <a:ext cx="83195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41325" y="4805361"/>
            <a:ext cx="831877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440597" y="1854199"/>
            <a:ext cx="5020403" cy="20431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4400"/>
              <a:buFont typeface="Arial"/>
              <a:buNone/>
              <a:defRPr b="1" i="0" sz="4400" cap="none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440597" y="4133850"/>
            <a:ext cx="502040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732" y="264542"/>
            <a:ext cx="1556600" cy="110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20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448897" y="205978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457200" y="1200151"/>
            <a:ext cx="4038600" cy="277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5520" y="4197490"/>
            <a:ext cx="959025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457200" y="205978"/>
            <a:ext cx="8302896" cy="59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b="1" sz="2800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" name="Google Shape;102;p22"/>
          <p:cNvCxnSpPr/>
          <p:nvPr/>
        </p:nvCxnSpPr>
        <p:spPr>
          <a:xfrm>
            <a:off x="448897" y="4594623"/>
            <a:ext cx="7348903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 cap="none"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2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2"/>
          <p:cNvSpPr txBox="1"/>
          <p:nvPr>
            <p:ph idx="3" type="body"/>
          </p:nvPr>
        </p:nvSpPr>
        <p:spPr>
          <a:xfrm>
            <a:off x="457200" y="1631156"/>
            <a:ext cx="4040188" cy="244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6" name="Google Shape;106;p22"/>
          <p:cNvSpPr txBox="1"/>
          <p:nvPr>
            <p:ph idx="4" type="body"/>
          </p:nvPr>
        </p:nvSpPr>
        <p:spPr>
          <a:xfrm>
            <a:off x="4719908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2"/>
          <p:cNvSpPr txBox="1"/>
          <p:nvPr>
            <p:ph idx="5" type="body"/>
          </p:nvPr>
        </p:nvSpPr>
        <p:spPr>
          <a:xfrm>
            <a:off x="4719908" y="1631156"/>
            <a:ext cx="4040188" cy="244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7800" y="4252317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 1">
  <p:cSld name="10_Title Slide 1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12d7dcae3_1_245"/>
          <p:cNvSpPr txBox="1"/>
          <p:nvPr>
            <p:ph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" name="Google Shape;111;g1812d7dcae3_1_245"/>
          <p:cNvCxnSpPr/>
          <p:nvPr/>
        </p:nvCxnSpPr>
        <p:spPr>
          <a:xfrm>
            <a:off x="440597" y="4743450"/>
            <a:ext cx="7604700" cy="0"/>
          </a:xfrm>
          <a:prstGeom prst="straightConnector1">
            <a:avLst/>
          </a:prstGeom>
          <a:noFill/>
          <a:ln cap="flat" cmpd="sng" w="12700">
            <a:solidFill>
              <a:srgbClr val="99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2" name="Google Shape;112;g1812d7dcae3_1_245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8045245" y="4458890"/>
            <a:ext cx="835596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812d7dcae3_1_245"/>
          <p:cNvSpPr/>
          <p:nvPr/>
        </p:nvSpPr>
        <p:spPr>
          <a:xfrm>
            <a:off x="440597" y="1021357"/>
            <a:ext cx="2470800" cy="1197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812d7dcae3_1_245"/>
          <p:cNvSpPr/>
          <p:nvPr/>
        </p:nvSpPr>
        <p:spPr>
          <a:xfrm>
            <a:off x="2990875" y="1021357"/>
            <a:ext cx="5769300" cy="1197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812d7dcae3_1_245"/>
          <p:cNvSpPr/>
          <p:nvPr>
            <p:ph idx="2" type="pic"/>
          </p:nvPr>
        </p:nvSpPr>
        <p:spPr>
          <a:xfrm>
            <a:off x="4808756" y="1351468"/>
            <a:ext cx="3951300" cy="3014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 1">
  <p:cSld name="9_Title Slide 1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812d7dcae3_1_120"/>
          <p:cNvSpPr txBox="1"/>
          <p:nvPr>
            <p:ph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g1812d7dcae3_1_120"/>
          <p:cNvCxnSpPr/>
          <p:nvPr/>
        </p:nvCxnSpPr>
        <p:spPr>
          <a:xfrm>
            <a:off x="440597" y="4743450"/>
            <a:ext cx="7604700" cy="0"/>
          </a:xfrm>
          <a:prstGeom prst="straightConnector1">
            <a:avLst/>
          </a:prstGeom>
          <a:noFill/>
          <a:ln cap="flat" cmpd="sng" w="12700">
            <a:solidFill>
              <a:srgbClr val="99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" name="Google Shape;23;g1812d7dcae3_1_120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8045245" y="4458890"/>
            <a:ext cx="835596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1812d7dcae3_1_120"/>
          <p:cNvSpPr/>
          <p:nvPr/>
        </p:nvSpPr>
        <p:spPr>
          <a:xfrm>
            <a:off x="440597" y="1021357"/>
            <a:ext cx="2470800" cy="1197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1812d7dcae3_1_120"/>
          <p:cNvSpPr/>
          <p:nvPr/>
        </p:nvSpPr>
        <p:spPr>
          <a:xfrm>
            <a:off x="2990875" y="1021357"/>
            <a:ext cx="5769300" cy="1197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 1">
  <p:cSld name="5_Title Slide 1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9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cap="flat" cmpd="sng" w="12700">
            <a:solidFill>
              <a:srgbClr val="99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" name="Google Shape;30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448897" y="4677745"/>
            <a:ext cx="4579408" cy="28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 cap="none"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954664" y="4197490"/>
            <a:ext cx="960737" cy="6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 1">
  <p:cSld name="8_Title Slide 1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14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cap="flat" cmpd="sng" w="12700">
            <a:solidFill>
              <a:srgbClr val="99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" name="Google Shape;37;p14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 1">
  <p:cSld name="7_Title Slide 1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41;p10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cap="flat" cmpd="sng" w="12700">
            <a:solidFill>
              <a:srgbClr val="99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/>
          <p:nvPr>
            <p:ph idx="2" type="pic"/>
          </p:nvPr>
        </p:nvSpPr>
        <p:spPr>
          <a:xfrm>
            <a:off x="4808756" y="1351468"/>
            <a:ext cx="3951340" cy="301405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rgbClr val="FF671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 1">
  <p:cSld name="3_Title Slide 1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1F"/>
              </a:buClr>
              <a:buSzPts val="2800"/>
              <a:buFont typeface="Lato Black"/>
              <a:buNone/>
              <a:defRPr cap="none">
                <a:solidFill>
                  <a:srgbClr val="FF671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FF68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 txBox="1"/>
          <p:nvPr>
            <p:ph idx="1" type="subTitle"/>
          </p:nvPr>
        </p:nvSpPr>
        <p:spPr>
          <a:xfrm>
            <a:off x="448897" y="1353313"/>
            <a:ext cx="8309640" cy="3012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9" name="Google Shape;49;p12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cap="flat" cmpd="sng" w="12700">
            <a:solidFill>
              <a:srgbClr val="FF671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 1">
  <p:cSld name="6_Title Slide 1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48897" y="425920"/>
            <a:ext cx="8311199" cy="59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Lato Black"/>
              <a:buNone/>
              <a:defRPr cap="none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0"/>
            <a:ext cx="212141" cy="1353312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" name="Google Shape;54;p13"/>
          <p:cNvCxnSpPr/>
          <p:nvPr/>
        </p:nvCxnSpPr>
        <p:spPr>
          <a:xfrm>
            <a:off x="440597" y="4743450"/>
            <a:ext cx="7604648" cy="0"/>
          </a:xfrm>
          <a:prstGeom prst="straightConnector1">
            <a:avLst/>
          </a:prstGeom>
          <a:noFill/>
          <a:ln cap="flat" cmpd="sng" w="12700">
            <a:solidFill>
              <a:srgbClr val="FF671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8045245" y="4458890"/>
            <a:ext cx="835595" cy="59543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48897" y="1353313"/>
            <a:ext cx="8309640" cy="3012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1812d7dcae3_1_2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953" l="0" r="0" t="11947"/>
          <a:stretch/>
        </p:blipFill>
        <p:spPr>
          <a:xfrm>
            <a:off x="2291900" y="245975"/>
            <a:ext cx="4701050" cy="35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812d7dcae3_1_257"/>
          <p:cNvSpPr txBox="1"/>
          <p:nvPr/>
        </p:nvSpPr>
        <p:spPr>
          <a:xfrm>
            <a:off x="1418050" y="3820575"/>
            <a:ext cx="663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A81D81"/>
                </a:solidFill>
                <a:latin typeface="Arial Black"/>
                <a:ea typeface="Arial Black"/>
                <a:cs typeface="Arial Black"/>
                <a:sym typeface="Arial Black"/>
              </a:rPr>
              <a:t>Commission:  </a:t>
            </a:r>
            <a:r>
              <a:rPr lang="en-US" sz="2100">
                <a:solidFill>
                  <a:srgbClr val="A81D81"/>
                </a:solidFill>
                <a:latin typeface="Arial Black"/>
                <a:ea typeface="Arial Black"/>
                <a:cs typeface="Arial Black"/>
                <a:sym typeface="Arial Black"/>
              </a:rPr>
              <a:t>Climate Change, the Just Transition and Access to Public Space </a:t>
            </a:r>
            <a:endParaRPr sz="2100">
              <a:solidFill>
                <a:srgbClr val="A81D8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12bbb444e_0_57"/>
          <p:cNvSpPr txBox="1"/>
          <p:nvPr>
            <p:ph idx="4294967295"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</a:pPr>
            <a:r>
              <a:rPr lang="en-US">
                <a:solidFill>
                  <a:srgbClr val="A81D81"/>
                </a:solidFill>
              </a:rPr>
              <a:t>Part 3: Discussion Questions  </a:t>
            </a:r>
            <a:endParaRPr/>
          </a:p>
        </p:txBody>
      </p:sp>
      <p:sp>
        <p:nvSpPr>
          <p:cNvPr id="204" name="Google Shape;204;g1e12bbb444e_0_57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A81D8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Lato"/>
              <a:buChar char="●"/>
            </a:pPr>
            <a:r>
              <a:rPr lang="en-US" sz="1900">
                <a:solidFill>
                  <a:srgbClr val="A81D81"/>
                </a:solidFill>
              </a:rPr>
              <a:t>What is the change you would like to see </a:t>
            </a:r>
            <a:r>
              <a:rPr lang="en-US" sz="1900">
                <a:solidFill>
                  <a:srgbClr val="A81D81"/>
                </a:solidFill>
                <a:highlight>
                  <a:srgbClr val="FFFFFF"/>
                </a:highlight>
              </a:rPr>
              <a:t>in the next 4 years</a:t>
            </a:r>
            <a:r>
              <a:rPr lang="en-US" sz="1900">
                <a:solidFill>
                  <a:srgbClr val="A81D81"/>
                </a:solidFill>
              </a:rPr>
              <a:t>?</a:t>
            </a:r>
            <a:endParaRPr sz="1900">
              <a:solidFill>
                <a:srgbClr val="A81D8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Lato"/>
              <a:buChar char="●"/>
            </a:pPr>
            <a:r>
              <a:rPr lang="en-US" sz="1900">
                <a:solidFill>
                  <a:srgbClr val="A81D81"/>
                </a:solidFill>
              </a:rPr>
              <a:t>How do you bring about that change?</a:t>
            </a:r>
            <a:endParaRPr sz="26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A81D81"/>
                </a:solidFill>
              </a:rPr>
              <a:t> </a:t>
            </a:r>
            <a:endParaRPr sz="2800">
              <a:solidFill>
                <a:srgbClr val="A81D81"/>
              </a:solidFill>
            </a:endParaRPr>
          </a:p>
        </p:txBody>
      </p:sp>
      <p:sp>
        <p:nvSpPr>
          <p:cNvPr id="205" name="Google Shape;205;g1e12bbb444e_0_57"/>
          <p:cNvSpPr txBox="1"/>
          <p:nvPr>
            <p:ph idx="1" type="body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12bbb444e_0_50"/>
          <p:cNvSpPr txBox="1"/>
          <p:nvPr>
            <p:ph idx="4294967295"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</a:pPr>
            <a:r>
              <a:rPr lang="en-US">
                <a:solidFill>
                  <a:srgbClr val="A81D81"/>
                </a:solidFill>
              </a:rPr>
              <a:t>Question 1 </a:t>
            </a:r>
            <a:endParaRPr/>
          </a:p>
        </p:txBody>
      </p:sp>
      <p:sp>
        <p:nvSpPr>
          <p:cNvPr id="128" name="Google Shape;128;g1e12bbb444e_0_50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●</a:t>
            </a:r>
            <a:r>
              <a:rPr lang="en-US" sz="700">
                <a:solidFill>
                  <a:schemeClr val="dk1"/>
                </a:solidFill>
              </a:rPr>
              <a:t>       </a:t>
            </a:r>
            <a:r>
              <a:rPr lang="en-US" sz="2800">
                <a:solidFill>
                  <a:srgbClr val="A81D81"/>
                </a:solidFill>
              </a:rPr>
              <a:t>How has extreme weather and/or pollution impacted your and your members work? </a:t>
            </a:r>
            <a:endParaRPr sz="2800">
              <a:solidFill>
                <a:srgbClr val="A81D81"/>
              </a:solidFill>
            </a:endParaRPr>
          </a:p>
        </p:txBody>
      </p:sp>
      <p:sp>
        <p:nvSpPr>
          <p:cNvPr id="129" name="Google Shape;129;g1e12bbb444e_0_50"/>
          <p:cNvSpPr txBox="1"/>
          <p:nvPr>
            <p:ph idx="1" type="body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12b0906ce_0_1"/>
          <p:cNvSpPr txBox="1"/>
          <p:nvPr>
            <p:ph idx="1" type="body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36" name="Google Shape;136;g1e12b0906ce_0_1"/>
          <p:cNvSpPr txBox="1"/>
          <p:nvPr/>
        </p:nvSpPr>
        <p:spPr>
          <a:xfrm>
            <a:off x="150025" y="921550"/>
            <a:ext cx="4703400" cy="4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Negative impacts on health, workplaces, sources of supply (especially fresh produce) &amp; homes.</a:t>
            </a:r>
            <a:endParaRPr sz="24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National and city level climate mitigation and </a:t>
            </a:r>
            <a:r>
              <a:rPr lang="en-US" sz="24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  <a:r>
              <a:rPr lang="en-US" sz="24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policies are blind to vendor needs.</a:t>
            </a:r>
            <a:endParaRPr sz="24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500"/>
              <a:buFont typeface="Calibri"/>
              <a:buChar char="●"/>
            </a:pPr>
            <a:r>
              <a:rPr lang="en-US" sz="24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Climate crisis resources are not allocated to informal workers.</a:t>
            </a:r>
            <a:r>
              <a:rPr lang="en-US" sz="25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e12b0906ce_0_1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cap="flat" cmpd="sng" w="9525">
            <a:solidFill>
              <a:srgbClr val="F3D8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1e12b0906ce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12b0906ce_0_1"/>
          <p:cNvSpPr txBox="1"/>
          <p:nvPr/>
        </p:nvSpPr>
        <p:spPr>
          <a:xfrm>
            <a:off x="3117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Research</a:t>
            </a:r>
            <a:r>
              <a:rPr lang="en-US" sz="280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 on Climate Change Impacts on Vendors </a:t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40" name="Google Shape;140;g1e12b0906ce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3450" y="1127425"/>
            <a:ext cx="2184077" cy="14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e12b0906ce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3450" y="2990625"/>
            <a:ext cx="2250532" cy="14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e12b0906ce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45475" y="1482874"/>
            <a:ext cx="1715275" cy="23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12bbb444e_0_3"/>
          <p:cNvSpPr txBox="1"/>
          <p:nvPr>
            <p:ph idx="1" type="body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49" name="Google Shape;149;g1e12bbb444e_0_3"/>
          <p:cNvSpPr txBox="1"/>
          <p:nvPr/>
        </p:nvSpPr>
        <p:spPr>
          <a:xfrm>
            <a:off x="150025" y="1033125"/>
            <a:ext cx="4973700" cy="3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Often distributing local goods and services.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Have a comparatively small carbon footprint.  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Are part of zero </a:t>
            </a: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initiatives - </a:t>
            </a: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waste reduction, </a:t>
            </a: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composting and waste recycling. 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e12bbb444e_0_3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cap="flat" cmpd="sng" w="9525">
            <a:solidFill>
              <a:srgbClr val="F3D8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1e12bbb444e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e12bbb444e_0_3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Vendors as Climate Change Agents</a:t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53" name="Google Shape;153;g1e12bbb444e_0_3"/>
          <p:cNvPicPr preferRelativeResize="0"/>
          <p:nvPr/>
        </p:nvPicPr>
        <p:blipFill rotWithShape="1">
          <a:blip r:embed="rId4">
            <a:alphaModFix/>
          </a:blip>
          <a:srcRect b="0" l="26122" r="0" t="0"/>
          <a:stretch/>
        </p:blipFill>
        <p:spPr>
          <a:xfrm>
            <a:off x="5302150" y="1145700"/>
            <a:ext cx="3556700" cy="339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12bbb444e_0_18"/>
          <p:cNvSpPr txBox="1"/>
          <p:nvPr>
            <p:ph idx="1" type="body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60" name="Google Shape;160;g1e12bbb444e_0_18"/>
          <p:cNvSpPr txBox="1"/>
          <p:nvPr/>
        </p:nvSpPr>
        <p:spPr>
          <a:xfrm>
            <a:off x="448900" y="921550"/>
            <a:ext cx="8059500" cy="3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Strengthen street vendor and market </a:t>
            </a: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traders</a:t>
            </a: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 calls for: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Social protections - health care, social insurance 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Appropriate work infrastructure - water, </a:t>
            </a: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sanitation, shelter and storage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Slum upgrading 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rgbClr val="A81D81"/>
                </a:solidFill>
                <a:latin typeface="Calibri"/>
                <a:ea typeface="Calibri"/>
                <a:cs typeface="Calibri"/>
                <a:sym typeface="Calibri"/>
              </a:rPr>
              <a:t>Access to adaptation and mitigation funds. </a:t>
            </a:r>
            <a:endParaRPr sz="2600">
              <a:solidFill>
                <a:srgbClr val="A81D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e12bbb444e_0_18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cap="flat" cmpd="sng" w="9525">
            <a:solidFill>
              <a:srgbClr val="F3D8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e12bbb444e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e12bbb444e_0_18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Vendors &amp; Climate Change &amp; the Just Transition </a:t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e2b30488_0_10"/>
          <p:cNvSpPr txBox="1"/>
          <p:nvPr/>
        </p:nvSpPr>
        <p:spPr>
          <a:xfrm>
            <a:off x="202800" y="919650"/>
            <a:ext cx="87384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lang="en-US" sz="1575">
                <a:solidFill>
                  <a:srgbClr val="FFFFFF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United Nations Sustainable Development Goal 11</a:t>
            </a:r>
            <a:endParaRPr b="1" i="0" sz="1575" u="none" cap="none" strike="noStrike">
              <a:solidFill>
                <a:srgbClr val="FFFFFF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575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‘By 2030, there will be universal access to safe, inclusive and accessible, green and public spaces’ (Target 7). </a:t>
            </a:r>
            <a:endParaRPr sz="1575">
              <a:solidFill>
                <a:srgbClr val="221E1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lang="en-US" sz="1581">
                <a:solidFill>
                  <a:srgbClr val="FFFFFF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UN Habitat New Urban Agenda</a:t>
            </a:r>
            <a:endParaRPr b="1" i="0" sz="1581" u="none" cap="none" strike="noStrike">
              <a:solidFill>
                <a:srgbClr val="FFFFFF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marR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49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‘We commit to promote </a:t>
            </a:r>
            <a:r>
              <a:rPr b="1" lang="en-US" sz="149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safe, inclusive, </a:t>
            </a:r>
            <a:r>
              <a:rPr lang="en-US" sz="149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accessible, green and </a:t>
            </a:r>
            <a:r>
              <a:rPr b="1" lang="en-US" sz="149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quality</a:t>
            </a:r>
            <a:r>
              <a:rPr lang="en-US" sz="149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 public spaces...that are multi-functional areas for social interaction and inclusion, human health and well-being, </a:t>
            </a:r>
            <a:r>
              <a:rPr b="1" lang="en-US" sz="149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economic exchange</a:t>
            </a:r>
            <a:r>
              <a:rPr lang="en-US" sz="149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 …’ (UN Habitat 2016: 37). </a:t>
            </a:r>
            <a:endParaRPr sz="1490">
              <a:solidFill>
                <a:srgbClr val="221E1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lang="en-US" sz="1575">
                <a:solidFill>
                  <a:srgbClr val="FFFFFF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International Labour Organization Recommendation R204 on Formalising the Informal Economy</a:t>
            </a:r>
            <a:endParaRPr b="1" i="0" sz="1575" u="none" cap="none" strike="noStrike">
              <a:solidFill>
                <a:srgbClr val="FFFFFF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51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‘local development strategies need to include ‘</a:t>
            </a:r>
            <a:r>
              <a:rPr b="1" lang="en-US" sz="151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regulated access for use of public space … for subsistence livelihoods</a:t>
            </a:r>
            <a:r>
              <a:rPr lang="en-US" sz="1510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’ (2015, 11,o).</a:t>
            </a:r>
            <a:endParaRPr sz="1730">
              <a:solidFill>
                <a:srgbClr val="221E1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1554">
                <a:solidFill>
                  <a:srgbClr val="221E1F"/>
                </a:solidFill>
                <a:latin typeface="Lato"/>
                <a:ea typeface="Lato"/>
                <a:cs typeface="Lato"/>
                <a:sym typeface="Lato"/>
              </a:rPr>
              <a:t>Together this constitutes an unprecedented global commitment to regulated access to public space for informal workers. </a:t>
            </a:r>
            <a:endParaRPr sz="142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189e2b30488_0_10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cap="flat" cmpd="sng" w="9525">
            <a:solidFill>
              <a:srgbClr val="F3D8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189e2b30488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89e2b30488_0_10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International Commitments </a:t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8eed42a714_0_35"/>
          <p:cNvSpPr txBox="1"/>
          <p:nvPr/>
        </p:nvSpPr>
        <p:spPr>
          <a:xfrm>
            <a:off x="488900" y="985725"/>
            <a:ext cx="8584800" cy="3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Calculating contributions to: </a:t>
            </a:r>
            <a:endParaRPr sz="21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Employment (in </a:t>
            </a: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general</a:t>
            </a: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 and women in particular)</a:t>
            </a:r>
            <a:endParaRPr sz="21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Economic growth</a:t>
            </a:r>
            <a:endParaRPr sz="21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Food security</a:t>
            </a:r>
            <a:endParaRPr sz="21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Urban management - crime prevention and cleaning </a:t>
            </a:r>
            <a:endParaRPr sz="21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2100"/>
              <a:buFont typeface="Lato"/>
              <a:buChar char="●"/>
            </a:pPr>
            <a:r>
              <a:rPr lang="en-US" sz="21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Climate change mitigation </a:t>
            </a:r>
            <a:endParaRPr sz="21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79" name="Google Shape;179;g18eed42a714_0_35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cap="flat" cmpd="sng" w="9525">
            <a:solidFill>
              <a:srgbClr val="F3D8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8eed42a714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8eed42a714_0_35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1138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Arguments &amp; Evidence to Strengthen Advocacy</a:t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eed42a714_0_5"/>
          <p:cNvSpPr txBox="1"/>
          <p:nvPr/>
        </p:nvSpPr>
        <p:spPr>
          <a:xfrm>
            <a:off x="301375" y="803675"/>
            <a:ext cx="4962300" cy="4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r>
              <a:rPr lang="en-US" sz="3150">
                <a:solidFill>
                  <a:schemeClr val="lt1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Legislative Frameworks</a:t>
            </a:r>
            <a:endParaRPr sz="3150">
              <a:solidFill>
                <a:schemeClr val="lt1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r>
              <a:t/>
            </a:r>
            <a:endParaRPr sz="3150">
              <a:solidFill>
                <a:srgbClr val="A81D8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86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At national level:  India’s Street Vendor Act</a:t>
            </a:r>
            <a:endParaRPr sz="3150">
              <a:solidFill>
                <a:srgbClr val="A81D8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86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At local level: Street vendor bylaws</a:t>
            </a:r>
            <a:endParaRPr sz="3150">
              <a:solidFill>
                <a:srgbClr val="A81D8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86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making use of administrative justice principles</a:t>
            </a:r>
            <a:endParaRPr sz="3150">
              <a:solidFill>
                <a:srgbClr val="A81D8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r>
              <a:rPr lang="en-US" sz="3150">
                <a:solidFill>
                  <a:schemeClr val="lt1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Negotiating Forums </a:t>
            </a:r>
            <a:endParaRPr sz="3150">
              <a:solidFill>
                <a:schemeClr val="lt1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8613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Establishing regular forums with local / national </a:t>
            </a: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authorities</a:t>
            </a: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where issues can be proactively and jointly addressed.</a:t>
            </a:r>
            <a:endParaRPr sz="3150">
              <a:solidFill>
                <a:schemeClr val="lt1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920"/>
              <a:buFont typeface="Arial"/>
              <a:buNone/>
            </a:pPr>
            <a:r>
              <a:rPr lang="en-US" sz="3150">
                <a:solidFill>
                  <a:schemeClr val="lt1"/>
                </a:solidFill>
                <a:highlight>
                  <a:srgbClr val="A81D81"/>
                </a:highlight>
                <a:latin typeface="Lato"/>
                <a:ea typeface="Lato"/>
                <a:cs typeface="Lato"/>
                <a:sym typeface="Lato"/>
              </a:rPr>
              <a:t>Demonstration Projects</a:t>
            </a:r>
            <a:endParaRPr sz="3150">
              <a:solidFill>
                <a:schemeClr val="lt1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38613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ct val="100000"/>
              <a:buFont typeface="Lato"/>
              <a:buChar char="●"/>
            </a:pP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‘Art of the possible’ in management and infrastructure provision</a:t>
            </a:r>
            <a:r>
              <a:rPr lang="en-US" sz="315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100">
              <a:solidFill>
                <a:schemeClr val="dk1"/>
              </a:solidFill>
              <a:highlight>
                <a:srgbClr val="A81D8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8eed42a714_0_5"/>
          <p:cNvSpPr/>
          <p:nvPr/>
        </p:nvSpPr>
        <p:spPr>
          <a:xfrm>
            <a:off x="0" y="155125"/>
            <a:ext cx="9144000" cy="572700"/>
          </a:xfrm>
          <a:prstGeom prst="rect">
            <a:avLst/>
          </a:prstGeom>
          <a:solidFill>
            <a:srgbClr val="F3D85F"/>
          </a:solidFill>
          <a:ln cap="flat" cmpd="sng" w="9525">
            <a:solidFill>
              <a:srgbClr val="F3D8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3D8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18eed42a714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475" y="175350"/>
            <a:ext cx="532275" cy="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8eed42a714_0_5"/>
          <p:cNvSpPr txBox="1"/>
          <p:nvPr/>
        </p:nvSpPr>
        <p:spPr>
          <a:xfrm>
            <a:off x="623400" y="15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1138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Tools to strengthen </a:t>
            </a:r>
            <a:r>
              <a:rPr lang="en-US" sz="11138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access</a:t>
            </a:r>
            <a:r>
              <a:rPr lang="en-US" sz="11138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 to public space </a:t>
            </a:r>
            <a:r>
              <a:rPr b="0" i="0" lang="en-US" sz="2800" u="none" cap="none" strike="noStrike">
                <a:solidFill>
                  <a:srgbClr val="A81D8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A81D8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91" name="Google Shape;191;g18eed42a714_0_5"/>
          <p:cNvPicPr preferRelativeResize="0"/>
          <p:nvPr/>
        </p:nvPicPr>
        <p:blipFill rotWithShape="1">
          <a:blip r:embed="rId4">
            <a:alphaModFix/>
          </a:blip>
          <a:srcRect b="0" l="34756" r="10161" t="0"/>
          <a:stretch/>
        </p:blipFill>
        <p:spPr>
          <a:xfrm>
            <a:off x="5397425" y="727825"/>
            <a:ext cx="3746575" cy="441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12bbb444e_0_44"/>
          <p:cNvSpPr txBox="1"/>
          <p:nvPr>
            <p:ph idx="4294967295" type="title"/>
          </p:nvPr>
        </p:nvSpPr>
        <p:spPr>
          <a:xfrm>
            <a:off x="448897" y="425920"/>
            <a:ext cx="8311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2800"/>
              <a:buFont typeface="Lato Black"/>
              <a:buNone/>
            </a:pPr>
            <a:r>
              <a:rPr lang="en-US">
                <a:solidFill>
                  <a:srgbClr val="A81D81"/>
                </a:solidFill>
              </a:rPr>
              <a:t>Part 2: Discussion Questions </a:t>
            </a:r>
            <a:r>
              <a:rPr lang="en-US">
                <a:solidFill>
                  <a:srgbClr val="A81D81"/>
                </a:solidFill>
              </a:rPr>
              <a:t> </a:t>
            </a:r>
            <a:endParaRPr/>
          </a:p>
        </p:txBody>
      </p:sp>
      <p:sp>
        <p:nvSpPr>
          <p:cNvPr id="197" name="Google Shape;197;g1e12bbb444e_0_44"/>
          <p:cNvSpPr txBox="1"/>
          <p:nvPr/>
        </p:nvSpPr>
        <p:spPr>
          <a:xfrm>
            <a:off x="448900" y="1168000"/>
            <a:ext cx="8102100" cy="3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-US" sz="18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ho will advance SNI and its affiliates access to public space and infrastructure?</a:t>
            </a:r>
            <a:endParaRPr sz="18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Who will hinder access to public space? </a:t>
            </a:r>
            <a:endParaRPr sz="18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1D8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Who should SNI and its affiliates target as a priority and why/</a:t>
            </a:r>
            <a:r>
              <a:rPr lang="en-US" sz="1800">
                <a:solidFill>
                  <a:srgbClr val="A81D8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when</a:t>
            </a:r>
            <a:r>
              <a:rPr lang="en-US" sz="1800">
                <a:solidFill>
                  <a:srgbClr val="A81D8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1800">
              <a:solidFill>
                <a:srgbClr val="A81D8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A81D81"/>
                </a:solidFill>
              </a:rPr>
              <a:t> </a:t>
            </a:r>
            <a:endParaRPr sz="2800">
              <a:solidFill>
                <a:srgbClr val="A81D81"/>
              </a:solidFill>
            </a:endParaRPr>
          </a:p>
        </p:txBody>
      </p:sp>
      <p:sp>
        <p:nvSpPr>
          <p:cNvPr id="198" name="Google Shape;198;g1e12bbb444e_0_44"/>
          <p:cNvSpPr txBox="1"/>
          <p:nvPr>
            <p:ph idx="1" type="body"/>
          </p:nvPr>
        </p:nvSpPr>
        <p:spPr>
          <a:xfrm>
            <a:off x="448897" y="4677745"/>
            <a:ext cx="4579500" cy="2874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EGO Template">
  <a:themeElements>
    <a:clrScheme name="WIEGO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C41"/>
      </a:accent1>
      <a:accent2>
        <a:srgbClr val="797700"/>
      </a:accent2>
      <a:accent3>
        <a:srgbClr val="A5A5A5"/>
      </a:accent3>
      <a:accent4>
        <a:srgbClr val="7A4200"/>
      </a:accent4>
      <a:accent5>
        <a:srgbClr val="797979"/>
      </a:accent5>
      <a:accent6>
        <a:srgbClr val="FEFDD5"/>
      </a:accent6>
      <a:hlink>
        <a:srgbClr val="FF7C41"/>
      </a:hlink>
      <a:folHlink>
        <a:srgbClr val="797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2019-05-09T04:24:45Z</dcterms:created>
  <dc:creator>Microsoft Office User</dc:creator>
</cp:coreProperties>
</file>