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/>
  <p:notesSz cx="6858000" cy="9144000"/>
  <p:embeddedFontLst>
    <p:embeddedFont>
      <p:font typeface="Calibri" panose="020F0502020204030204"/>
      <p:regular r:id="rId17"/>
      <p:bold r:id="rId18"/>
      <p:italic r:id="rId19"/>
      <p:boldItalic r:id="rId20"/>
    </p:embeddedFont>
    <p:embeddedFont>
      <p:font typeface="Lato Black" panose="020F0802020204030203"/>
      <p:bold r:id="rId21"/>
      <p:boldItalic r:id="rId22"/>
    </p:embeddedFont>
    <p:embeddedFont>
      <p:font typeface="Lato" panose="020F0502020204030203"/>
      <p:regular r:id="rId23"/>
    </p:embeddedFont>
    <p:embeddedFont>
      <p:font typeface="Arial Black" panose="020B0A04020102020204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812d7dcae3_1_257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812d7dcae3_1_2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19" name="Google Shape;119;g1812d7dcae3_1_257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e12bbb444e_0_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01" name="Google Shape;201;g1e12bbb444e_0_57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e12bbb444e_0_5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25" name="Google Shape;125;g1e12bbb444e_0_50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e12b0906ce_0_1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1e12b0906ce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33" name="Google Shape;133;g1e12b0906ce_0_1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12bbb444e_0_3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1e12bbb444e_0_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46" name="Google Shape;146;g1e12bbb444e_0_3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12bbb444e_0_18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e12bbb444e_0_1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57" name="Google Shape;157;g1e12bbb444e_0_18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89e2b30488_0_10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189e2b30488_0_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67" name="Google Shape;167;g189e2b30488_0_10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8eed42a714_0_35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18eed42a714_0_3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76" name="Google Shape;176;g18eed42a714_0_35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8eed42a714_0_5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8eed42a714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85" name="Google Shape;185;g18eed42a714_0_5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e12bbb444e_0_4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94" name="Google Shape;194;g1e12bbb444e_0_44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title"/>
          </p:nvPr>
        </p:nvSpPr>
        <p:spPr>
          <a:xfrm>
            <a:off x="441325" y="1908968"/>
            <a:ext cx="502040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71F"/>
              </a:buClr>
              <a:buSzPts val="3200"/>
              <a:buFont typeface="Lato Black" panose="020F0802020204030203"/>
              <a:buNone/>
              <a:defRPr sz="3200" b="1" i="0" cap="none">
                <a:solidFill>
                  <a:srgbClr val="FF671F"/>
                </a:solidFill>
                <a:latin typeface="Lato Black" panose="020F0802020204030203"/>
                <a:ea typeface="Lato Black" panose="020F0802020204030203"/>
                <a:cs typeface="Lato Black" panose="020F0802020204030203"/>
                <a:sym typeface="Lato Black" panose="020F0802020204030203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" name="Google Shape;17;p8"/>
          <p:cNvCxnSpPr/>
          <p:nvPr/>
        </p:nvCxnSpPr>
        <p:spPr>
          <a:xfrm>
            <a:off x="440597" y="4743450"/>
            <a:ext cx="4606891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8"/>
          <p:cNvSpPr txBox="1"/>
          <p:nvPr>
            <p:ph type="body" idx="1"/>
          </p:nvPr>
        </p:nvSpPr>
        <p:spPr>
          <a:xfrm>
            <a:off x="441325" y="4805361"/>
            <a:ext cx="8318772" cy="24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8"/>
          <p:cNvSpPr txBox="1"/>
          <p:nvPr/>
        </p:nvSpPr>
        <p:spPr>
          <a:xfrm>
            <a:off x="441325" y="3599324"/>
            <a:ext cx="5020403" cy="884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71F"/>
              </a:buClr>
              <a:buSzPts val="1800"/>
              <a:buFont typeface="Lato Black" panose="020F0802020204030203"/>
              <a:buNone/>
            </a:pPr>
            <a:endParaRPr sz="1800" b="0" i="0" u="none" strike="noStrike" cap="none">
              <a:solidFill>
                <a:srgbClr val="434343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 1">
  <p:cSld name="4_Title Slide 1">
    <p:bg>
      <p:bgPr>
        <a:solidFill>
          <a:schemeClr val="lt1"/>
        </a:solidFill>
        <a:effectLst/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body" idx="1"/>
          </p:nvPr>
        </p:nvSpPr>
        <p:spPr>
          <a:xfrm>
            <a:off x="228599" y="4677745"/>
            <a:ext cx="7418439" cy="28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 sz="900" b="0" cap="none">
                <a:solidFill>
                  <a:srgbClr val="434343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5"/>
          <p:cNvSpPr/>
          <p:nvPr>
            <p:ph type="pic" idx="2"/>
          </p:nvPr>
        </p:nvSpPr>
        <p:spPr>
          <a:xfrm>
            <a:off x="5935852" y="209550"/>
            <a:ext cx="2979549" cy="2667002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5"/>
          <p:cNvSpPr/>
          <p:nvPr>
            <p:ph type="pic" idx="3"/>
          </p:nvPr>
        </p:nvSpPr>
        <p:spPr>
          <a:xfrm>
            <a:off x="228600" y="209552"/>
            <a:ext cx="2209800" cy="1681243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5"/>
          <p:cNvSpPr/>
          <p:nvPr>
            <p:ph type="pic" idx="4"/>
          </p:nvPr>
        </p:nvSpPr>
        <p:spPr>
          <a:xfrm>
            <a:off x="224724" y="1961183"/>
            <a:ext cx="2209800" cy="2559199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5"/>
          <p:cNvSpPr/>
          <p:nvPr>
            <p:ph type="pic" idx="5"/>
          </p:nvPr>
        </p:nvSpPr>
        <p:spPr>
          <a:xfrm>
            <a:off x="2504913" y="2946942"/>
            <a:ext cx="2209800" cy="157344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5"/>
          <p:cNvSpPr/>
          <p:nvPr>
            <p:ph type="pic" idx="6"/>
          </p:nvPr>
        </p:nvSpPr>
        <p:spPr>
          <a:xfrm>
            <a:off x="2508263" y="209551"/>
            <a:ext cx="3357200" cy="266700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/>
          <p:nvPr>
            <p:ph type="pic" idx="7"/>
          </p:nvPr>
        </p:nvSpPr>
        <p:spPr>
          <a:xfrm>
            <a:off x="4785102" y="2946942"/>
            <a:ext cx="2209800" cy="157344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5"/>
          <p:cNvSpPr/>
          <p:nvPr>
            <p:ph type="pic" idx="8"/>
          </p:nvPr>
        </p:nvSpPr>
        <p:spPr>
          <a:xfrm>
            <a:off x="7065291" y="2946942"/>
            <a:ext cx="1850110" cy="15734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solidFill>
          <a:srgbClr val="FF671F"/>
        </a:solidFill>
        <a:effectLst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6"/>
          <p:cNvCxnSpPr/>
          <p:nvPr/>
        </p:nvCxnSpPr>
        <p:spPr>
          <a:xfrm>
            <a:off x="440597" y="4743450"/>
            <a:ext cx="8319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16"/>
          <p:cNvSpPr txBox="1"/>
          <p:nvPr>
            <p:ph type="body" idx="1"/>
          </p:nvPr>
        </p:nvSpPr>
        <p:spPr>
          <a:xfrm>
            <a:off x="441325" y="4805361"/>
            <a:ext cx="8318772" cy="24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440597" y="1638301"/>
            <a:ext cx="8319500" cy="2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 panose="020B0604020202020204"/>
              <a:buNone/>
              <a:defRPr sz="5400" b="1" i="0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type="body" idx="2"/>
          </p:nvPr>
        </p:nvSpPr>
        <p:spPr>
          <a:xfrm>
            <a:off x="440597" y="4127500"/>
            <a:ext cx="8319500" cy="53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i="1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/>
          <p:nvPr/>
        </p:nvSpPr>
        <p:spPr>
          <a:xfrm>
            <a:off x="440597" y="0"/>
            <a:ext cx="1980870" cy="16383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2732" y="264542"/>
            <a:ext cx="1556600" cy="1109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1">
  <p:cSld name="2_Title Slide 1">
    <p:bg>
      <p:bgPr>
        <a:solidFill>
          <a:schemeClr val="lt1"/>
        </a:solidFill>
        <a:effectLst/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 amt="35000"/>
          </a:blip>
          <a:srcRect/>
          <a:stretch>
            <a:fillRect/>
          </a:stretch>
        </p:blipFill>
        <p:spPr>
          <a:xfrm>
            <a:off x="7954664" y="4197490"/>
            <a:ext cx="960737" cy="68461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/>
          <p:nvPr>
            <p:ph type="pic" idx="2"/>
          </p:nvPr>
        </p:nvSpPr>
        <p:spPr>
          <a:xfrm>
            <a:off x="5935852" y="209550"/>
            <a:ext cx="2979549" cy="2667002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7"/>
          <p:cNvSpPr/>
          <p:nvPr>
            <p:ph type="pic" idx="3"/>
          </p:nvPr>
        </p:nvSpPr>
        <p:spPr>
          <a:xfrm>
            <a:off x="228600" y="209552"/>
            <a:ext cx="2209800" cy="1681243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7"/>
          <p:cNvSpPr/>
          <p:nvPr>
            <p:ph type="pic" idx="4"/>
          </p:nvPr>
        </p:nvSpPr>
        <p:spPr>
          <a:xfrm>
            <a:off x="224724" y="1961183"/>
            <a:ext cx="2209800" cy="2972769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7"/>
          <p:cNvSpPr/>
          <p:nvPr>
            <p:ph type="pic" idx="5"/>
          </p:nvPr>
        </p:nvSpPr>
        <p:spPr>
          <a:xfrm>
            <a:off x="2504913" y="2946941"/>
            <a:ext cx="2209800" cy="1987011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7"/>
          <p:cNvSpPr/>
          <p:nvPr>
            <p:ph type="pic" idx="6"/>
          </p:nvPr>
        </p:nvSpPr>
        <p:spPr>
          <a:xfrm>
            <a:off x="4785103" y="2946941"/>
            <a:ext cx="2979550" cy="1987011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7"/>
          <p:cNvSpPr/>
          <p:nvPr>
            <p:ph type="pic" idx="7"/>
          </p:nvPr>
        </p:nvSpPr>
        <p:spPr>
          <a:xfrm>
            <a:off x="2508263" y="209551"/>
            <a:ext cx="3357200" cy="26670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457200" y="205978"/>
            <a:ext cx="8302896" cy="59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2800"/>
              <a:buFont typeface="Lato" panose="020F0502020204030203"/>
              <a:buNone/>
              <a:defRPr sz="2800" b="1">
                <a:solidFill>
                  <a:srgbClr val="FF681E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3" name="Google Shape;83;p18"/>
          <p:cNvCxnSpPr/>
          <p:nvPr/>
        </p:nvCxnSpPr>
        <p:spPr>
          <a:xfrm>
            <a:off x="448897" y="4594623"/>
            <a:ext cx="7348903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18"/>
          <p:cNvSpPr txBox="1"/>
          <p:nvPr>
            <p:ph type="body" idx="1"/>
          </p:nvPr>
        </p:nvSpPr>
        <p:spPr>
          <a:xfrm>
            <a:off x="448897" y="4677745"/>
            <a:ext cx="4579408" cy="28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cap="none"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type="body" idx="2"/>
          </p:nvPr>
        </p:nvSpPr>
        <p:spPr>
          <a:xfrm>
            <a:off x="457200" y="1200151"/>
            <a:ext cx="4038600" cy="277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34343"/>
              </a:buClr>
              <a:buSzPts val="2800"/>
              <a:buChar char="•"/>
              <a:defRPr sz="2800">
                <a:solidFill>
                  <a:srgbClr val="434343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400"/>
              <a:buChar char="–"/>
              <a:defRPr sz="2400">
                <a:solidFill>
                  <a:srgbClr val="434343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  <a:defRPr sz="2000">
                <a:solidFill>
                  <a:srgbClr val="434343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800"/>
              <a:buChar char="–"/>
              <a:defRPr sz="1800">
                <a:solidFill>
                  <a:srgbClr val="434343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800"/>
              <a:buChar char="»"/>
              <a:defRPr sz="1800">
                <a:solidFill>
                  <a:srgbClr val="434343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6" name="Google Shape;86;p18"/>
          <p:cNvSpPr txBox="1"/>
          <p:nvPr>
            <p:ph type="body" idx="3"/>
          </p:nvPr>
        </p:nvSpPr>
        <p:spPr>
          <a:xfrm>
            <a:off x="4648200" y="1200151"/>
            <a:ext cx="4038600" cy="277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34343"/>
              </a:buClr>
              <a:buSzPts val="2800"/>
              <a:buChar char="•"/>
              <a:defRPr sz="2800">
                <a:solidFill>
                  <a:srgbClr val="434343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400"/>
              <a:buChar char="–"/>
              <a:defRPr sz="2400">
                <a:solidFill>
                  <a:srgbClr val="434343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  <a:defRPr sz="2000">
                <a:solidFill>
                  <a:srgbClr val="434343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800"/>
              <a:buChar char="–"/>
              <a:defRPr sz="1800">
                <a:solidFill>
                  <a:srgbClr val="434343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800"/>
              <a:buChar char="»"/>
              <a:defRPr sz="1800">
                <a:solidFill>
                  <a:srgbClr val="434343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 amt="35000"/>
          </a:blip>
          <a:srcRect/>
          <a:stretch>
            <a:fillRect/>
          </a:stretch>
        </p:blipFill>
        <p:spPr>
          <a:xfrm>
            <a:off x="7954664" y="4197490"/>
            <a:ext cx="960737" cy="68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1">
  <p:cSld name="1_Title Slide 1">
    <p:bg>
      <p:bgPr>
        <a:solidFill>
          <a:schemeClr val="lt1"/>
        </a:solidFill>
        <a:effectLst/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9"/>
          <p:cNvCxnSpPr/>
          <p:nvPr/>
        </p:nvCxnSpPr>
        <p:spPr>
          <a:xfrm>
            <a:off x="440597" y="4743450"/>
            <a:ext cx="83195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19"/>
          <p:cNvSpPr txBox="1"/>
          <p:nvPr>
            <p:ph type="body" idx="1"/>
          </p:nvPr>
        </p:nvSpPr>
        <p:spPr>
          <a:xfrm>
            <a:off x="441325" y="4805361"/>
            <a:ext cx="8318772" cy="24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type="title"/>
          </p:nvPr>
        </p:nvSpPr>
        <p:spPr>
          <a:xfrm>
            <a:off x="440597" y="1854199"/>
            <a:ext cx="5020403" cy="204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4400"/>
              <a:buFont typeface="Arial" panose="020B0604020202020204"/>
              <a:buNone/>
              <a:defRPr sz="4400" b="1" i="0" cap="none">
                <a:solidFill>
                  <a:srgbClr val="FF68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type="body" idx="2"/>
          </p:nvPr>
        </p:nvSpPr>
        <p:spPr>
          <a:xfrm>
            <a:off x="440597" y="4133850"/>
            <a:ext cx="50204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2732" y="264542"/>
            <a:ext cx="1556600" cy="1109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chemeClr val="accent2"/>
        </a:solidFill>
        <a:effectLst/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20"/>
          <p:cNvCxnSpPr/>
          <p:nvPr/>
        </p:nvCxnSpPr>
        <p:spPr>
          <a:xfrm>
            <a:off x="448897" y="4594623"/>
            <a:ext cx="734890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20"/>
          <p:cNvSpPr txBox="1"/>
          <p:nvPr>
            <p:ph type="body" idx="1"/>
          </p:nvPr>
        </p:nvSpPr>
        <p:spPr>
          <a:xfrm>
            <a:off x="448897" y="4677745"/>
            <a:ext cx="4579408" cy="28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type="title"/>
          </p:nvPr>
        </p:nvSpPr>
        <p:spPr>
          <a:xfrm>
            <a:off x="448897" y="205978"/>
            <a:ext cx="8311199" cy="59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None/>
              <a:defRPr sz="28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type="body" idx="2"/>
          </p:nvPr>
        </p:nvSpPr>
        <p:spPr>
          <a:xfrm>
            <a:off x="457200" y="1200151"/>
            <a:ext cx="4038600" cy="277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955520" y="4197490"/>
            <a:ext cx="959025" cy="68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title"/>
          </p:nvPr>
        </p:nvSpPr>
        <p:spPr>
          <a:xfrm>
            <a:off x="457200" y="205978"/>
            <a:ext cx="8302896" cy="59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2800"/>
              <a:buFont typeface="Arial" panose="020B0604020202020204"/>
              <a:buNone/>
              <a:defRPr sz="2800" b="1">
                <a:solidFill>
                  <a:srgbClr val="FF68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" name="Google Shape;102;p22"/>
          <p:cNvCxnSpPr/>
          <p:nvPr/>
        </p:nvCxnSpPr>
        <p:spPr>
          <a:xfrm>
            <a:off x="448897" y="4594623"/>
            <a:ext cx="7348903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22"/>
          <p:cNvSpPr txBox="1"/>
          <p:nvPr>
            <p:ph type="body" idx="1"/>
          </p:nvPr>
        </p:nvSpPr>
        <p:spPr>
          <a:xfrm>
            <a:off x="448897" y="4677745"/>
            <a:ext cx="4579408" cy="28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cap="none"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type="body" idx="2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05" name="Google Shape;105;p22"/>
          <p:cNvSpPr txBox="1"/>
          <p:nvPr>
            <p:ph type="body" idx="3"/>
          </p:nvPr>
        </p:nvSpPr>
        <p:spPr>
          <a:xfrm>
            <a:off x="457200" y="1631156"/>
            <a:ext cx="4040188" cy="244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6" name="Google Shape;106;p22"/>
          <p:cNvSpPr txBox="1"/>
          <p:nvPr>
            <p:ph type="body" idx="4"/>
          </p:nvPr>
        </p:nvSpPr>
        <p:spPr>
          <a:xfrm>
            <a:off x="4719908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07" name="Google Shape;107;p22"/>
          <p:cNvSpPr txBox="1"/>
          <p:nvPr>
            <p:ph type="body" idx="5"/>
          </p:nvPr>
        </p:nvSpPr>
        <p:spPr>
          <a:xfrm>
            <a:off x="4719908" y="1631156"/>
            <a:ext cx="4040188" cy="244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108" name="Google Shape;108;p2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797800" y="4252317"/>
            <a:ext cx="960737" cy="68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 1">
  <p:cSld name="10_Title Slide 1">
    <p:bg>
      <p:bgPr>
        <a:solidFill>
          <a:schemeClr val="lt1"/>
        </a:solidFill>
        <a:effectLst/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812d7dcae3_1_245"/>
          <p:cNvSpPr txBox="1"/>
          <p:nvPr>
            <p:ph type="title"/>
          </p:nvPr>
        </p:nvSpPr>
        <p:spPr>
          <a:xfrm>
            <a:off x="448897" y="425920"/>
            <a:ext cx="83112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 panose="020F0802020204030203"/>
              <a:buNone/>
              <a:defRPr cap="none">
                <a:solidFill>
                  <a:srgbClr val="999900"/>
                </a:solidFill>
                <a:latin typeface="Lato Black" panose="020F0802020204030203"/>
                <a:ea typeface="Lato Black" panose="020F0802020204030203"/>
                <a:cs typeface="Lato Black" panose="020F0802020204030203"/>
                <a:sym typeface="Lato Black" panose="020F0802020204030203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" name="Google Shape;111;g1812d7dcae3_1_245"/>
          <p:cNvCxnSpPr/>
          <p:nvPr/>
        </p:nvCxnSpPr>
        <p:spPr>
          <a:xfrm>
            <a:off x="440597" y="4743450"/>
            <a:ext cx="7604700" cy="0"/>
          </a:xfrm>
          <a:prstGeom prst="straightConnector1">
            <a:avLst/>
          </a:prstGeom>
          <a:noFill/>
          <a:ln w="12700" cap="flat" cmpd="sng">
            <a:solidFill>
              <a:srgbClr val="99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2" name="Google Shape;112;g1812d7dcae3_1_245"/>
          <p:cNvPicPr preferRelativeResize="0"/>
          <p:nvPr/>
        </p:nvPicPr>
        <p:blipFill rotWithShape="1">
          <a:blip r:embed="rId2">
            <a:alphaModFix amt="35000"/>
          </a:blip>
          <a:srcRect/>
          <a:stretch>
            <a:fillRect/>
          </a:stretch>
        </p:blipFill>
        <p:spPr>
          <a:xfrm>
            <a:off x="8045245" y="4458890"/>
            <a:ext cx="835596" cy="59543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1812d7dcae3_1_245"/>
          <p:cNvSpPr/>
          <p:nvPr/>
        </p:nvSpPr>
        <p:spPr>
          <a:xfrm>
            <a:off x="440597" y="1021357"/>
            <a:ext cx="2470800" cy="1197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4" name="Google Shape;114;g1812d7dcae3_1_245"/>
          <p:cNvSpPr/>
          <p:nvPr/>
        </p:nvSpPr>
        <p:spPr>
          <a:xfrm>
            <a:off x="2990875" y="1021357"/>
            <a:ext cx="5769300" cy="1197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5" name="Google Shape;115;g1812d7dcae3_1_245"/>
          <p:cNvSpPr/>
          <p:nvPr>
            <p:ph type="pic" idx="2"/>
          </p:nvPr>
        </p:nvSpPr>
        <p:spPr>
          <a:xfrm>
            <a:off x="4808756" y="1351468"/>
            <a:ext cx="3951300" cy="3014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 1">
  <p:cSld name="9_Title Slide 1">
    <p:bg>
      <p:bgPr>
        <a:solidFill>
          <a:schemeClr val="lt1"/>
        </a:solidFill>
        <a:effectLst/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812d7dcae3_1_120"/>
          <p:cNvSpPr txBox="1"/>
          <p:nvPr>
            <p:ph type="title"/>
          </p:nvPr>
        </p:nvSpPr>
        <p:spPr>
          <a:xfrm>
            <a:off x="448897" y="425920"/>
            <a:ext cx="83112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 panose="020F0802020204030203"/>
              <a:buNone/>
              <a:defRPr cap="none">
                <a:solidFill>
                  <a:srgbClr val="999900"/>
                </a:solidFill>
                <a:latin typeface="Lato Black" panose="020F0802020204030203"/>
                <a:ea typeface="Lato Black" panose="020F0802020204030203"/>
                <a:cs typeface="Lato Black" panose="020F0802020204030203"/>
                <a:sym typeface="Lato Black" panose="020F0802020204030203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2" name="Google Shape;22;g1812d7dcae3_1_120"/>
          <p:cNvCxnSpPr/>
          <p:nvPr/>
        </p:nvCxnSpPr>
        <p:spPr>
          <a:xfrm>
            <a:off x="440597" y="4743450"/>
            <a:ext cx="7604700" cy="0"/>
          </a:xfrm>
          <a:prstGeom prst="straightConnector1">
            <a:avLst/>
          </a:prstGeom>
          <a:noFill/>
          <a:ln w="12700" cap="flat" cmpd="sng">
            <a:solidFill>
              <a:srgbClr val="99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" name="Google Shape;23;g1812d7dcae3_1_120"/>
          <p:cNvPicPr preferRelativeResize="0"/>
          <p:nvPr/>
        </p:nvPicPr>
        <p:blipFill rotWithShape="1">
          <a:blip r:embed="rId2">
            <a:alphaModFix amt="35000"/>
          </a:blip>
          <a:srcRect/>
          <a:stretch>
            <a:fillRect/>
          </a:stretch>
        </p:blipFill>
        <p:spPr>
          <a:xfrm>
            <a:off x="8045245" y="4458890"/>
            <a:ext cx="835596" cy="59543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g1812d7dcae3_1_120"/>
          <p:cNvSpPr/>
          <p:nvPr/>
        </p:nvSpPr>
        <p:spPr>
          <a:xfrm>
            <a:off x="440597" y="1021357"/>
            <a:ext cx="2470800" cy="1197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" name="Google Shape;25;g1812d7dcae3_1_120"/>
          <p:cNvSpPr/>
          <p:nvPr/>
        </p:nvSpPr>
        <p:spPr>
          <a:xfrm>
            <a:off x="2990875" y="1021357"/>
            <a:ext cx="5769300" cy="1197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 1">
  <p:cSld name="5_Title Slide 1">
    <p:bg>
      <p:bgPr>
        <a:solidFill>
          <a:schemeClr val="lt1"/>
        </a:solidFill>
        <a:effectLst/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/>
          <p:nvPr>
            <p:ph type="title"/>
          </p:nvPr>
        </p:nvSpPr>
        <p:spPr>
          <a:xfrm>
            <a:off x="448897" y="425920"/>
            <a:ext cx="8311199" cy="59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 panose="020F0802020204030203"/>
              <a:buNone/>
              <a:defRPr cap="none">
                <a:solidFill>
                  <a:srgbClr val="999900"/>
                </a:solidFill>
                <a:latin typeface="Lato Black" panose="020F0802020204030203"/>
                <a:ea typeface="Lato Black" panose="020F0802020204030203"/>
                <a:cs typeface="Lato Black" panose="020F0802020204030203"/>
                <a:sym typeface="Lato Black" panose="020F0802020204030203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/>
          <p:nvPr/>
        </p:nvSpPr>
        <p:spPr>
          <a:xfrm>
            <a:off x="0" y="0"/>
            <a:ext cx="212141" cy="1353312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29" name="Google Shape;29;p9"/>
          <p:cNvCxnSpPr/>
          <p:nvPr/>
        </p:nvCxnSpPr>
        <p:spPr>
          <a:xfrm>
            <a:off x="440597" y="4743450"/>
            <a:ext cx="7604648" cy="0"/>
          </a:xfrm>
          <a:prstGeom prst="straightConnector1">
            <a:avLst/>
          </a:prstGeom>
          <a:noFill/>
          <a:ln w="12700" cap="flat" cmpd="sng">
            <a:solidFill>
              <a:srgbClr val="99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" name="Google Shape;30;p9"/>
          <p:cNvPicPr preferRelativeResize="0"/>
          <p:nvPr/>
        </p:nvPicPr>
        <p:blipFill rotWithShape="1">
          <a:blip r:embed="rId2">
            <a:alphaModFix amt="35000"/>
          </a:blip>
          <a:srcRect/>
          <a:stretch>
            <a:fillRect/>
          </a:stretch>
        </p:blipFill>
        <p:spPr>
          <a:xfrm>
            <a:off x="8045245" y="4458890"/>
            <a:ext cx="835595" cy="59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body" idx="1"/>
          </p:nvPr>
        </p:nvSpPr>
        <p:spPr>
          <a:xfrm>
            <a:off x="448897" y="4677745"/>
            <a:ext cx="4579408" cy="28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cap="none"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3" name="Google Shape;33;p21"/>
          <p:cNvPicPr preferRelativeResize="0"/>
          <p:nvPr/>
        </p:nvPicPr>
        <p:blipFill rotWithShape="1">
          <a:blip r:embed="rId2">
            <a:alphaModFix amt="35000"/>
          </a:blip>
          <a:srcRect/>
          <a:stretch>
            <a:fillRect/>
          </a:stretch>
        </p:blipFill>
        <p:spPr>
          <a:xfrm>
            <a:off x="7954664" y="4197490"/>
            <a:ext cx="960737" cy="68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 1">
  <p:cSld name="8_Title Slide 1">
    <p:bg>
      <p:bgPr>
        <a:solidFill>
          <a:schemeClr val="lt1"/>
        </a:solidFill>
        <a:effectLst/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/>
          <p:nvPr/>
        </p:nvSpPr>
        <p:spPr>
          <a:xfrm>
            <a:off x="0" y="0"/>
            <a:ext cx="212141" cy="1353312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36" name="Google Shape;36;p14"/>
          <p:cNvCxnSpPr/>
          <p:nvPr/>
        </p:nvCxnSpPr>
        <p:spPr>
          <a:xfrm>
            <a:off x="440597" y="4743450"/>
            <a:ext cx="7604648" cy="0"/>
          </a:xfrm>
          <a:prstGeom prst="straightConnector1">
            <a:avLst/>
          </a:prstGeom>
          <a:noFill/>
          <a:ln w="12700" cap="flat" cmpd="sng">
            <a:solidFill>
              <a:srgbClr val="99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" name="Google Shape;37;p14"/>
          <p:cNvPicPr preferRelativeResize="0"/>
          <p:nvPr/>
        </p:nvPicPr>
        <p:blipFill rotWithShape="1">
          <a:blip r:embed="rId2">
            <a:alphaModFix amt="35000"/>
          </a:blip>
          <a:srcRect/>
          <a:stretch>
            <a:fillRect/>
          </a:stretch>
        </p:blipFill>
        <p:spPr>
          <a:xfrm>
            <a:off x="8045245" y="4458890"/>
            <a:ext cx="835595" cy="59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 1">
  <p:cSld name="7_Title Slide 1">
    <p:bg>
      <p:bgPr>
        <a:solidFill>
          <a:schemeClr val="lt1"/>
        </a:solidFill>
        <a:effectLst/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448897" y="425920"/>
            <a:ext cx="8311199" cy="59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 panose="020F0802020204030203"/>
              <a:buNone/>
              <a:defRPr cap="none">
                <a:solidFill>
                  <a:srgbClr val="999900"/>
                </a:solidFill>
                <a:latin typeface="Lato Black" panose="020F0802020204030203"/>
                <a:ea typeface="Lato Black" panose="020F0802020204030203"/>
                <a:cs typeface="Lato Black" panose="020F0802020204030203"/>
                <a:sym typeface="Lato Black" panose="020F0802020204030203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/>
          <p:nvPr/>
        </p:nvSpPr>
        <p:spPr>
          <a:xfrm>
            <a:off x="0" y="0"/>
            <a:ext cx="212141" cy="1353312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41" name="Google Shape;41;p10"/>
          <p:cNvCxnSpPr/>
          <p:nvPr/>
        </p:nvCxnSpPr>
        <p:spPr>
          <a:xfrm>
            <a:off x="440597" y="4743450"/>
            <a:ext cx="7604648" cy="0"/>
          </a:xfrm>
          <a:prstGeom prst="straightConnector1">
            <a:avLst/>
          </a:prstGeom>
          <a:noFill/>
          <a:ln w="12700" cap="flat" cmpd="sng">
            <a:solidFill>
              <a:srgbClr val="99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" name="Google Shape;42;p10"/>
          <p:cNvPicPr preferRelativeResize="0"/>
          <p:nvPr/>
        </p:nvPicPr>
        <p:blipFill rotWithShape="1">
          <a:blip r:embed="rId2">
            <a:alphaModFix amt="35000"/>
          </a:blip>
          <a:srcRect/>
          <a:stretch>
            <a:fillRect/>
          </a:stretch>
        </p:blipFill>
        <p:spPr>
          <a:xfrm>
            <a:off x="8045245" y="4458890"/>
            <a:ext cx="835595" cy="59543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0"/>
          <p:cNvSpPr/>
          <p:nvPr>
            <p:ph type="pic" idx="2"/>
          </p:nvPr>
        </p:nvSpPr>
        <p:spPr>
          <a:xfrm>
            <a:off x="4808756" y="1351468"/>
            <a:ext cx="3951340" cy="301405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FF671F"/>
        </a:solidFill>
        <a:effectLst/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1">
  <p:cSld name="3_Title Slide 1">
    <p:bg>
      <p:bgPr>
        <a:solidFill>
          <a:schemeClr val="lt1"/>
        </a:solidFill>
        <a:effectLst/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48897" y="425920"/>
            <a:ext cx="8311199" cy="59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71F"/>
              </a:buClr>
              <a:buSzPts val="2800"/>
              <a:buFont typeface="Lato Black" panose="020F0802020204030203"/>
              <a:buNone/>
              <a:defRPr cap="none">
                <a:solidFill>
                  <a:srgbClr val="FF671F"/>
                </a:solidFill>
                <a:latin typeface="Lato Black" panose="020F0802020204030203"/>
                <a:ea typeface="Lato Black" panose="020F0802020204030203"/>
                <a:cs typeface="Lato Black" panose="020F0802020204030203"/>
                <a:sym typeface="Lato Black" panose="020F0802020204030203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/>
          <p:nvPr/>
        </p:nvSpPr>
        <p:spPr>
          <a:xfrm>
            <a:off x="0" y="0"/>
            <a:ext cx="212141" cy="1353312"/>
          </a:xfrm>
          <a:prstGeom prst="rect">
            <a:avLst/>
          </a:prstGeom>
          <a:solidFill>
            <a:srgbClr val="FF68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8" name="Google Shape;48;p12"/>
          <p:cNvSpPr txBox="1"/>
          <p:nvPr>
            <p:ph type="subTitle" idx="1"/>
          </p:nvPr>
        </p:nvSpPr>
        <p:spPr>
          <a:xfrm>
            <a:off x="448897" y="1353313"/>
            <a:ext cx="8309640" cy="301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49" name="Google Shape;49;p12"/>
          <p:cNvCxnSpPr/>
          <p:nvPr/>
        </p:nvCxnSpPr>
        <p:spPr>
          <a:xfrm>
            <a:off x="440597" y="4743450"/>
            <a:ext cx="7604648" cy="0"/>
          </a:xfrm>
          <a:prstGeom prst="straightConnector1">
            <a:avLst/>
          </a:prstGeom>
          <a:noFill/>
          <a:ln w="12700" cap="flat" cmpd="sng">
            <a:solidFill>
              <a:srgbClr val="FF671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 amt="35000"/>
          </a:blip>
          <a:srcRect/>
          <a:stretch>
            <a:fillRect/>
          </a:stretch>
        </p:blipFill>
        <p:spPr>
          <a:xfrm>
            <a:off x="8045245" y="4458890"/>
            <a:ext cx="835595" cy="59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 1">
  <p:cSld name="6_Title Slide 1">
    <p:bg>
      <p:bgPr>
        <a:solidFill>
          <a:schemeClr val="lt1"/>
        </a:solidFill>
        <a:effectLst/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448897" y="425920"/>
            <a:ext cx="8311199" cy="59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Lato Black" panose="020F0802020204030203"/>
              <a:buNone/>
              <a:defRPr cap="none">
                <a:solidFill>
                  <a:srgbClr val="434343"/>
                </a:solidFill>
                <a:latin typeface="Lato Black" panose="020F0802020204030203"/>
                <a:ea typeface="Lato Black" panose="020F0802020204030203"/>
                <a:cs typeface="Lato Black" panose="020F0802020204030203"/>
                <a:sym typeface="Lato Black" panose="020F0802020204030203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>
            <a:off x="0" y="0"/>
            <a:ext cx="212141" cy="1353312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54" name="Google Shape;54;p13"/>
          <p:cNvCxnSpPr/>
          <p:nvPr/>
        </p:nvCxnSpPr>
        <p:spPr>
          <a:xfrm>
            <a:off x="440597" y="4743450"/>
            <a:ext cx="7604648" cy="0"/>
          </a:xfrm>
          <a:prstGeom prst="straightConnector1">
            <a:avLst/>
          </a:prstGeom>
          <a:noFill/>
          <a:ln w="12700" cap="flat" cmpd="sng">
            <a:solidFill>
              <a:srgbClr val="FF671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 amt="35000"/>
          </a:blip>
          <a:srcRect/>
          <a:stretch>
            <a:fillRect/>
          </a:stretch>
        </p:blipFill>
        <p:spPr>
          <a:xfrm>
            <a:off x="8045245" y="4458890"/>
            <a:ext cx="835595" cy="59543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subTitle" idx="1"/>
          </p:nvPr>
        </p:nvSpPr>
        <p:spPr>
          <a:xfrm>
            <a:off x="448897" y="1353313"/>
            <a:ext cx="8309640" cy="301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68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1812d7dcae3_1_257"/>
          <p:cNvPicPr preferRelativeResize="0"/>
          <p:nvPr>
            <p:ph type="pic" idx="2"/>
          </p:nvPr>
        </p:nvPicPr>
        <p:blipFill rotWithShape="1">
          <a:blip r:embed="rId1"/>
          <a:srcRect t="11947" b="11953"/>
          <a:stretch>
            <a:fillRect/>
          </a:stretch>
        </p:blipFill>
        <p:spPr>
          <a:xfrm>
            <a:off x="2291900" y="245975"/>
            <a:ext cx="4701050" cy="35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1812d7dcae3_1_257"/>
          <p:cNvSpPr txBox="1"/>
          <p:nvPr/>
        </p:nvSpPr>
        <p:spPr>
          <a:xfrm>
            <a:off x="1418050" y="3820575"/>
            <a:ext cx="6636900" cy="115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100">
                <a:solidFill>
                  <a:srgbClr val="A81D8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КОМИССИЯ</a:t>
            </a:r>
            <a:r>
              <a:rPr lang="en-US" sz="2100">
                <a:solidFill>
                  <a:srgbClr val="A81D8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:  Изменение климата, справедливый переход и доступ к общественному пространству</a:t>
            </a:r>
            <a:r>
              <a:rPr lang="en-US" sz="2100">
                <a:solidFill>
                  <a:srgbClr val="A81D8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 </a:t>
            </a:r>
            <a:endParaRPr sz="2100">
              <a:solidFill>
                <a:srgbClr val="A81D81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e12bbb444e_0_57"/>
          <p:cNvSpPr txBox="1"/>
          <p:nvPr>
            <p:ph type="title" idx="4294967295"/>
          </p:nvPr>
        </p:nvSpPr>
        <p:spPr>
          <a:xfrm>
            <a:off x="448897" y="425920"/>
            <a:ext cx="83112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 panose="020F0802020204030203"/>
              <a:buNone/>
            </a:pPr>
            <a:r>
              <a:rPr lang="ru-RU" altLang="en-US">
                <a:solidFill>
                  <a:srgbClr val="A81D81"/>
                </a:solidFill>
              </a:rPr>
              <a:t>Часть </a:t>
            </a:r>
            <a:r>
              <a:rPr lang="en-US">
                <a:solidFill>
                  <a:srgbClr val="A81D81"/>
                </a:solidFill>
              </a:rPr>
              <a:t>3: Обсуждение вопросов  </a:t>
            </a:r>
            <a:endParaRPr lang="en-US">
              <a:solidFill>
                <a:srgbClr val="A81D81"/>
              </a:solidFill>
            </a:endParaRPr>
          </a:p>
        </p:txBody>
      </p:sp>
      <p:sp>
        <p:nvSpPr>
          <p:cNvPr id="204" name="Google Shape;204;g1e12bbb444e_0_57"/>
          <p:cNvSpPr txBox="1"/>
          <p:nvPr/>
        </p:nvSpPr>
        <p:spPr>
          <a:xfrm>
            <a:off x="448900" y="1168000"/>
            <a:ext cx="8102100" cy="3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 i="1">
              <a:solidFill>
                <a:srgbClr val="A81D8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Lato" panose="020F0502020204030203"/>
              <a:buChar char="●"/>
            </a:pPr>
            <a:r>
              <a:rPr lang="en-US" sz="1900">
                <a:solidFill>
                  <a:srgbClr val="A81D81"/>
                </a:solidFill>
              </a:rPr>
              <a:t>Какие изменения вы хотели бы увидеть в ближайшие 4 года?</a:t>
            </a:r>
            <a:endParaRPr lang="en-US" sz="1900">
              <a:solidFill>
                <a:srgbClr val="A81D8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Lato" panose="020F0502020204030203"/>
              <a:buChar char="●"/>
            </a:pPr>
            <a:r>
              <a:rPr lang="en-US" sz="1900">
                <a:solidFill>
                  <a:srgbClr val="A81D81"/>
                </a:solidFill>
              </a:rPr>
              <a:t>Как вы добиваетесь эт</a:t>
            </a:r>
            <a:r>
              <a:rPr lang="ru-RU" sz="1900">
                <a:solidFill>
                  <a:srgbClr val="A81D81"/>
                </a:solidFill>
              </a:rPr>
              <a:t>их</a:t>
            </a:r>
            <a:r>
              <a:rPr lang="en-US" sz="1900">
                <a:solidFill>
                  <a:srgbClr val="A81D81"/>
                </a:solidFill>
              </a:rPr>
              <a:t> изменени</a:t>
            </a:r>
            <a:r>
              <a:rPr lang="ru-RU" altLang="en-US" sz="1900">
                <a:solidFill>
                  <a:srgbClr val="A81D81"/>
                </a:solidFill>
              </a:rPr>
              <a:t>й</a:t>
            </a:r>
            <a:r>
              <a:rPr lang="en-US" sz="1900">
                <a:solidFill>
                  <a:srgbClr val="A81D81"/>
                </a:solidFill>
              </a:rPr>
              <a:t>?</a:t>
            </a:r>
            <a:r>
              <a:rPr lang="en-US" sz="2800">
                <a:solidFill>
                  <a:srgbClr val="A81D81"/>
                </a:solidFill>
              </a:rPr>
              <a:t> </a:t>
            </a:r>
            <a:endParaRPr sz="2800">
              <a:solidFill>
                <a:srgbClr val="A81D81"/>
              </a:solidFill>
            </a:endParaRPr>
          </a:p>
        </p:txBody>
      </p:sp>
      <p:sp>
        <p:nvSpPr>
          <p:cNvPr id="205" name="Google Shape;205;g1e12bbb444e_0_57"/>
          <p:cNvSpPr txBox="1"/>
          <p:nvPr>
            <p:ph type="body" idx="1"/>
          </p:nvPr>
        </p:nvSpPr>
        <p:spPr>
          <a:xfrm>
            <a:off x="448897" y="4677745"/>
            <a:ext cx="4579500" cy="2874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18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12bbb444e_0_50"/>
          <p:cNvSpPr txBox="1"/>
          <p:nvPr>
            <p:ph type="title" idx="4294967295"/>
          </p:nvPr>
        </p:nvSpPr>
        <p:spPr>
          <a:xfrm>
            <a:off x="448897" y="425920"/>
            <a:ext cx="83112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 panose="020F0802020204030203"/>
              <a:buNone/>
            </a:pPr>
            <a:r>
              <a:rPr lang="ru-RU">
                <a:solidFill>
                  <a:srgbClr val="A81D81"/>
                </a:solidFill>
              </a:rPr>
              <a:t>Вопрос</a:t>
            </a:r>
            <a:r>
              <a:rPr lang="en-US">
                <a:solidFill>
                  <a:srgbClr val="A81D81"/>
                </a:solidFill>
              </a:rPr>
              <a:t> 1 </a:t>
            </a:r>
            <a:endParaRPr lang="en-US">
              <a:solidFill>
                <a:srgbClr val="A81D81"/>
              </a:solidFill>
            </a:endParaRPr>
          </a:p>
        </p:txBody>
      </p:sp>
      <p:sp>
        <p:nvSpPr>
          <p:cNvPr id="128" name="Google Shape;128;g1e12bbb444e_0_50"/>
          <p:cNvSpPr txBox="1"/>
          <p:nvPr/>
        </p:nvSpPr>
        <p:spPr>
          <a:xfrm>
            <a:off x="448900" y="1168000"/>
            <a:ext cx="8102100" cy="3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100">
                <a:solidFill>
                  <a:schemeClr val="dk1"/>
                </a:solidFill>
              </a:rPr>
              <a:t>●</a:t>
            </a:r>
            <a:r>
              <a:rPr lang="en-US" sz="700">
                <a:solidFill>
                  <a:schemeClr val="dk1"/>
                </a:solidFill>
              </a:rPr>
              <a:t>       </a:t>
            </a:r>
            <a:r>
              <a:rPr lang="en-US" sz="2800">
                <a:solidFill>
                  <a:srgbClr val="A81D81"/>
                </a:solidFill>
              </a:rPr>
              <a:t>Как экстремальная погода и/или загрязнение повлияли на вашу работу и работу ваших </a:t>
            </a:r>
            <a:r>
              <a:rPr lang="ru-RU" altLang="en-US" sz="2800">
                <a:solidFill>
                  <a:srgbClr val="A81D81"/>
                </a:solidFill>
              </a:rPr>
              <a:t>членов</a:t>
            </a:r>
            <a:r>
              <a:rPr lang="en-US" sz="2800">
                <a:solidFill>
                  <a:srgbClr val="A81D81"/>
                </a:solidFill>
              </a:rPr>
              <a:t>?</a:t>
            </a:r>
            <a:endParaRPr sz="2800">
              <a:solidFill>
                <a:srgbClr val="A81D81"/>
              </a:solidFill>
            </a:endParaRPr>
          </a:p>
        </p:txBody>
      </p:sp>
      <p:sp>
        <p:nvSpPr>
          <p:cNvPr id="129" name="Google Shape;129;g1e12bbb444e_0_50"/>
          <p:cNvSpPr txBox="1"/>
          <p:nvPr>
            <p:ph type="body" idx="1"/>
          </p:nvPr>
        </p:nvSpPr>
        <p:spPr>
          <a:xfrm>
            <a:off x="448897" y="4677745"/>
            <a:ext cx="4579500" cy="2874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18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e12b0906ce_0_1"/>
          <p:cNvSpPr txBox="1"/>
          <p:nvPr>
            <p:ph type="body" idx="1"/>
          </p:nvPr>
        </p:nvSpPr>
        <p:spPr>
          <a:xfrm>
            <a:off x="448897" y="4677745"/>
            <a:ext cx="4579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</a:pPr>
          </a:p>
        </p:txBody>
      </p:sp>
      <p:sp>
        <p:nvSpPr>
          <p:cNvPr id="136" name="Google Shape;136;g1e12b0906ce_0_1"/>
          <p:cNvSpPr txBox="1"/>
          <p:nvPr/>
        </p:nvSpPr>
        <p:spPr>
          <a:xfrm>
            <a:off x="149860" y="921385"/>
            <a:ext cx="4703445" cy="37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400"/>
              <a:buFont typeface="Calibri" panose="020F0502020204030204"/>
              <a:buChar char="●"/>
            </a:pPr>
            <a:r>
              <a:rPr 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Негативное воздействие на здоровье, рабочие места, источники снабжения (особенно свежие продукты) и дома.</a:t>
            </a:r>
            <a:endParaRPr sz="2000">
              <a:solidFill>
                <a:srgbClr val="A81D8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400"/>
              <a:buFont typeface="Calibri" panose="020F0502020204030204"/>
              <a:buChar char="●"/>
            </a:pPr>
            <a:r>
              <a:rPr 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Политика смягчения последствий изменения климата и адаптации к нему на национальном и городском уровнях</a:t>
            </a:r>
            <a:r>
              <a:rPr lang="ru-RU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</a:t>
            </a:r>
            <a:r>
              <a:rPr 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не учитыва</a:t>
            </a:r>
            <a:r>
              <a:rPr lang="ru-RU" alt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ющая </a:t>
            </a:r>
            <a:r>
              <a:rPr 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потребности </a:t>
            </a:r>
            <a:r>
              <a:rPr lang="ru-RU" alt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торговцев</a:t>
            </a:r>
            <a:r>
              <a:rPr 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</a:t>
            </a:r>
            <a:endParaRPr sz="2000">
              <a:solidFill>
                <a:srgbClr val="A81D8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500"/>
              <a:buFont typeface="Calibri" panose="020F0502020204030204"/>
              <a:buChar char="●"/>
            </a:pPr>
            <a:r>
              <a:rPr 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Ресурсы климатического кризиса не выделяются </a:t>
            </a:r>
            <a:r>
              <a:rPr lang="ru-RU" alt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для </a:t>
            </a:r>
            <a:r>
              <a:rPr 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неформальны</a:t>
            </a:r>
            <a:r>
              <a:rPr lang="ru-RU" alt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х</a:t>
            </a:r>
            <a:r>
              <a:rPr 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работник</a:t>
            </a:r>
            <a:r>
              <a:rPr lang="ru-RU" alt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ов</a:t>
            </a:r>
            <a:r>
              <a:rPr 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 </a:t>
            </a:r>
            <a:endParaRPr sz="2000">
              <a:solidFill>
                <a:srgbClr val="A81D8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7" name="Google Shape;137;g1e12b0906ce_0_1"/>
          <p:cNvSpPr/>
          <p:nvPr/>
        </p:nvSpPr>
        <p:spPr>
          <a:xfrm>
            <a:off x="0" y="155125"/>
            <a:ext cx="9144000" cy="572700"/>
          </a:xfrm>
          <a:prstGeom prst="rect">
            <a:avLst/>
          </a:prstGeom>
          <a:solidFill>
            <a:srgbClr val="F3D85F"/>
          </a:solidFill>
          <a:ln w="9525" cap="flat" cmpd="sng">
            <a:solidFill>
              <a:srgbClr val="F3D8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F3D85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38" name="Google Shape;138;g1e12b0906ce_0_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428475" y="175350"/>
            <a:ext cx="532275" cy="5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e12b0906ce_0_1"/>
          <p:cNvSpPr txBox="1"/>
          <p:nvPr/>
        </p:nvSpPr>
        <p:spPr>
          <a:xfrm>
            <a:off x="311700" y="155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en-US" sz="2800">
                <a:solidFill>
                  <a:srgbClr val="A81D81"/>
                </a:solidFill>
                <a:latin typeface="Lato Black" panose="020F0802020204030203"/>
                <a:ea typeface="Lato Black" panose="020F0802020204030203"/>
                <a:cs typeface="Lato Black" panose="020F0802020204030203"/>
                <a:sym typeface="Lato Black" panose="020F0802020204030203"/>
              </a:rPr>
              <a:t>Исследование воздействия изменения климата на </a:t>
            </a:r>
            <a:r>
              <a:rPr lang="ru-RU" sz="2800">
                <a:solidFill>
                  <a:srgbClr val="A81D81"/>
                </a:solidFill>
                <a:latin typeface="Lato Black" panose="020F0802020204030203"/>
                <a:ea typeface="Lato Black" panose="020F0802020204030203"/>
                <a:cs typeface="Lato Black" panose="020F0802020204030203"/>
                <a:sym typeface="Lato Black" panose="020F0802020204030203"/>
              </a:rPr>
              <a:t>торговцев</a:t>
            </a:r>
            <a:endParaRPr lang="ru-RU" sz="2800">
              <a:solidFill>
                <a:srgbClr val="A81D81"/>
              </a:solidFill>
              <a:latin typeface="Lato Black" panose="020F0802020204030203"/>
              <a:ea typeface="Lato Black" panose="020F0802020204030203"/>
              <a:cs typeface="Lato Black" panose="020F0802020204030203"/>
              <a:sym typeface="Lato Black" panose="020F0802020204030203"/>
            </a:endParaRPr>
          </a:p>
        </p:txBody>
      </p:sp>
      <p:pic>
        <p:nvPicPr>
          <p:cNvPr id="140" name="Google Shape;140;g1e12b0906ce_0_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853450" y="1127425"/>
            <a:ext cx="2184077" cy="149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1e12b0906ce_0_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853450" y="2990625"/>
            <a:ext cx="2250532" cy="149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e12b0906ce_0_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245475" y="1482874"/>
            <a:ext cx="1715275" cy="23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e12bbb444e_0_3"/>
          <p:cNvSpPr txBox="1"/>
          <p:nvPr>
            <p:ph type="body" idx="1"/>
          </p:nvPr>
        </p:nvSpPr>
        <p:spPr>
          <a:xfrm>
            <a:off x="448897" y="4677745"/>
            <a:ext cx="4579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</a:pPr>
          </a:p>
        </p:txBody>
      </p:sp>
      <p:sp>
        <p:nvSpPr>
          <p:cNvPr id="149" name="Google Shape;149;g1e12bbb444e_0_3"/>
          <p:cNvSpPr txBox="1"/>
          <p:nvPr/>
        </p:nvSpPr>
        <p:spPr>
          <a:xfrm>
            <a:off x="150025" y="1033125"/>
            <a:ext cx="4973700" cy="3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 panose="020F0502020204030204"/>
              <a:buChar char="●"/>
            </a:pPr>
            <a:r>
              <a:rPr 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Часто распространя</a:t>
            </a:r>
            <a:r>
              <a:rPr lang="ru-RU" alt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ю</a:t>
            </a:r>
            <a:r>
              <a:rPr 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т местные товары и услуги.</a:t>
            </a:r>
            <a:endParaRPr lang="en-US" sz="2000">
              <a:solidFill>
                <a:srgbClr val="A81D8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 panose="020F0502020204030204"/>
              <a:buChar char="●"/>
            </a:pPr>
            <a:r>
              <a:rPr 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Имеют сравнительно небольшой углеродный след.  </a:t>
            </a:r>
            <a:endParaRPr sz="2000">
              <a:solidFill>
                <a:srgbClr val="A81D8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 panose="020F0502020204030204"/>
              <a:buChar char="●"/>
            </a:pPr>
            <a:r>
              <a:rPr 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Являются частью инициатив по нулевым отходам - сокращени</a:t>
            </a:r>
            <a:r>
              <a:rPr lang="ru-RU" alt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ю</a:t>
            </a:r>
            <a:r>
              <a:rPr 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отходов, компостировани</a:t>
            </a:r>
            <a:r>
              <a:rPr lang="ru-RU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ю</a:t>
            </a:r>
            <a:r>
              <a:rPr 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и переработ</a:t>
            </a:r>
            <a:r>
              <a:rPr lang="ru-RU" alt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ки</a:t>
            </a:r>
            <a:r>
              <a:rPr lang="en-US" sz="20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отходов. </a:t>
            </a:r>
            <a:endParaRPr sz="2000">
              <a:solidFill>
                <a:srgbClr val="A81D8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600">
              <a:solidFill>
                <a:srgbClr val="A81D8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0" name="Google Shape;150;g1e12bbb444e_0_3"/>
          <p:cNvSpPr/>
          <p:nvPr/>
        </p:nvSpPr>
        <p:spPr>
          <a:xfrm>
            <a:off x="0" y="155125"/>
            <a:ext cx="9144000" cy="572700"/>
          </a:xfrm>
          <a:prstGeom prst="rect">
            <a:avLst/>
          </a:prstGeom>
          <a:solidFill>
            <a:srgbClr val="F3D85F"/>
          </a:solidFill>
          <a:ln w="9525" cap="flat" cmpd="sng">
            <a:solidFill>
              <a:srgbClr val="F3D8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F3D85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51" name="Google Shape;151;g1e12bbb444e_0_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428475" y="175350"/>
            <a:ext cx="532275" cy="5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e12bbb444e_0_3"/>
          <p:cNvSpPr txBox="1"/>
          <p:nvPr/>
        </p:nvSpPr>
        <p:spPr>
          <a:xfrm>
            <a:off x="623400" y="155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altLang="en-US" sz="2800" b="1">
                <a:solidFill>
                  <a:srgbClr val="A81D81"/>
                </a:solidFill>
                <a:latin typeface="Lato Black" panose="020F0802020204030203"/>
                <a:ea typeface="Lato Black" panose="020F0802020204030203"/>
                <a:cs typeface="Lato Black" panose="020F0802020204030203"/>
                <a:sym typeface="Lato Black" panose="020F0802020204030203"/>
              </a:rPr>
              <a:t>Торговцы </a:t>
            </a:r>
            <a:r>
              <a:rPr lang="en-US" sz="2800" b="1">
                <a:solidFill>
                  <a:srgbClr val="A81D81"/>
                </a:solidFill>
                <a:latin typeface="Lato Black" panose="020F0802020204030203"/>
                <a:ea typeface="Lato Black" panose="020F0802020204030203"/>
                <a:cs typeface="Lato Black" panose="020F0802020204030203"/>
                <a:sym typeface="Lato Black" panose="020F0802020204030203"/>
              </a:rPr>
              <a:t>как агенты по изменению климат</a:t>
            </a:r>
            <a:r>
              <a:rPr lang="ru-RU" altLang="en-US" sz="2800" b="1">
                <a:solidFill>
                  <a:srgbClr val="A81D81"/>
                </a:solidFill>
                <a:latin typeface="Lato Black" panose="020F0802020204030203"/>
                <a:ea typeface="Lato Black" panose="020F0802020204030203"/>
                <a:cs typeface="Lato Black" panose="020F0802020204030203"/>
                <a:sym typeface="Lato Black" panose="020F0802020204030203"/>
              </a:rPr>
              <a:t>а</a:t>
            </a:r>
            <a:endParaRPr lang="ru-RU" altLang="en-US" sz="2800" b="1" i="0" u="none" strike="noStrike" cap="none">
              <a:solidFill>
                <a:srgbClr val="A81D81"/>
              </a:solidFill>
              <a:latin typeface="Lato Black" panose="020F0802020204030203"/>
              <a:ea typeface="Lato Black" panose="020F0802020204030203"/>
              <a:cs typeface="Lato Black" panose="020F0802020204030203"/>
              <a:sym typeface="Lato Black" panose="020F0802020204030203"/>
            </a:endParaRPr>
          </a:p>
        </p:txBody>
      </p:sp>
      <p:pic>
        <p:nvPicPr>
          <p:cNvPr id="153" name="Google Shape;153;g1e12bbb444e_0_3"/>
          <p:cNvPicPr preferRelativeResize="0"/>
          <p:nvPr/>
        </p:nvPicPr>
        <p:blipFill rotWithShape="1">
          <a:blip r:embed="rId2"/>
          <a:srcRect l="26122"/>
          <a:stretch>
            <a:fillRect/>
          </a:stretch>
        </p:blipFill>
        <p:spPr>
          <a:xfrm>
            <a:off x="5302150" y="1145700"/>
            <a:ext cx="3556700" cy="339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12bbb444e_0_18"/>
          <p:cNvSpPr txBox="1"/>
          <p:nvPr>
            <p:ph type="body" idx="1"/>
          </p:nvPr>
        </p:nvSpPr>
        <p:spPr>
          <a:xfrm>
            <a:off x="448897" y="4677745"/>
            <a:ext cx="4579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</a:pPr>
          </a:p>
        </p:txBody>
      </p:sp>
      <p:sp>
        <p:nvSpPr>
          <p:cNvPr id="160" name="Google Shape;160;g1e12bbb444e_0_18"/>
          <p:cNvSpPr txBox="1"/>
          <p:nvPr/>
        </p:nvSpPr>
        <p:spPr>
          <a:xfrm>
            <a:off x="448900" y="921550"/>
            <a:ext cx="8059500" cy="36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Укрепление уличных торговцев и рыночных торговцев требует:</a:t>
            </a:r>
            <a:endParaRPr sz="2600">
              <a:solidFill>
                <a:srgbClr val="A81D8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 panose="020F0502020204030204"/>
              <a:buChar char="●"/>
            </a:pPr>
            <a:r>
              <a:rPr lang="en-US" sz="24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Социальная защита - здравоохранение, социальное страхование</a:t>
            </a:r>
            <a:endParaRPr lang="en-US" sz="2400">
              <a:solidFill>
                <a:srgbClr val="A81D8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 panose="020F0502020204030204"/>
              <a:buChar char="●"/>
            </a:pPr>
            <a:r>
              <a:rPr lang="en-US" sz="24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Соответствующая рабочая инфраструктура - вода, санитария, убежище и хранилище</a:t>
            </a:r>
            <a:endParaRPr lang="en-US" sz="2400">
              <a:solidFill>
                <a:srgbClr val="A81D8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 panose="020F0502020204030204"/>
              <a:buChar char="●"/>
            </a:pPr>
            <a:r>
              <a:rPr lang="en-US" sz="24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Благоустройство трущоб</a:t>
            </a:r>
            <a:endParaRPr lang="en-US" sz="2400">
              <a:solidFill>
                <a:srgbClr val="A81D8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 panose="020F0502020204030204"/>
              <a:buChar char="●"/>
            </a:pPr>
            <a:r>
              <a:rPr lang="en-US" sz="2400">
                <a:solidFill>
                  <a:srgbClr val="A81D8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Доступ к фондам адаптации и смягчения последствий.</a:t>
            </a:r>
            <a:endParaRPr lang="en-US" sz="2400">
              <a:solidFill>
                <a:srgbClr val="A81D8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1" name="Google Shape;161;g1e12bbb444e_0_18"/>
          <p:cNvSpPr/>
          <p:nvPr/>
        </p:nvSpPr>
        <p:spPr>
          <a:xfrm>
            <a:off x="0" y="155125"/>
            <a:ext cx="9144000" cy="572700"/>
          </a:xfrm>
          <a:prstGeom prst="rect">
            <a:avLst/>
          </a:prstGeom>
          <a:solidFill>
            <a:srgbClr val="F3D85F"/>
          </a:solidFill>
          <a:ln w="9525" cap="flat" cmpd="sng">
            <a:solidFill>
              <a:srgbClr val="F3D8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F3D85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62" name="Google Shape;162;g1e12bbb444e_0_1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428475" y="175350"/>
            <a:ext cx="532275" cy="5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1e12bbb444e_0_18"/>
          <p:cNvSpPr txBox="1"/>
          <p:nvPr/>
        </p:nvSpPr>
        <p:spPr>
          <a:xfrm>
            <a:off x="623400" y="155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altLang="en-US" sz="2800">
                <a:solidFill>
                  <a:srgbClr val="A81D81"/>
                </a:solidFill>
                <a:latin typeface="Lato Black" panose="020F0802020204030203"/>
                <a:ea typeface="Lato Black" panose="020F0802020204030203"/>
                <a:cs typeface="Lato Black" panose="020F0802020204030203"/>
                <a:sym typeface="Lato Black" panose="020F0802020204030203"/>
              </a:rPr>
              <a:t>Торговцы</a:t>
            </a:r>
            <a:r>
              <a:rPr lang="en-US" sz="2800">
                <a:solidFill>
                  <a:srgbClr val="A81D81"/>
                </a:solidFill>
                <a:latin typeface="Lato Black" panose="020F0802020204030203"/>
                <a:ea typeface="Lato Black" panose="020F0802020204030203"/>
                <a:cs typeface="Lato Black" panose="020F0802020204030203"/>
                <a:sym typeface="Lato Black" panose="020F0802020204030203"/>
              </a:rPr>
              <a:t>, изменение климата и справедливый переход </a:t>
            </a:r>
            <a:endParaRPr sz="2800" b="0" i="0" u="none" strike="noStrike" cap="none">
              <a:solidFill>
                <a:srgbClr val="A81D81"/>
              </a:solidFill>
              <a:latin typeface="Lato Black" panose="020F0802020204030203"/>
              <a:ea typeface="Lato Black" panose="020F0802020204030203"/>
              <a:cs typeface="Lato Black" panose="020F0802020204030203"/>
              <a:sym typeface="Lato Black" panose="020F0802020204030203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89e2b30488_0_10"/>
          <p:cNvSpPr txBox="1"/>
          <p:nvPr/>
        </p:nvSpPr>
        <p:spPr>
          <a:xfrm>
            <a:off x="188595" y="919480"/>
            <a:ext cx="8752205" cy="414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 panose="020B0604020202020204"/>
              <a:buNone/>
            </a:pPr>
            <a:r>
              <a:rPr lang="en-US" sz="1575" b="1">
                <a:solidFill>
                  <a:srgbClr val="FFFFFF"/>
                </a:solidFill>
                <a:highlight>
                  <a:srgbClr val="A81D81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Цель ООН в области устойчивого развития 11</a:t>
            </a:r>
            <a:endParaRPr lang="en-US" sz="1575" b="1">
              <a:solidFill>
                <a:srgbClr val="FFFFFF"/>
              </a:solidFill>
              <a:highlight>
                <a:srgbClr val="A81D81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 panose="020B0604020202020204"/>
              <a:buNone/>
            </a:pPr>
            <a:r>
              <a:rPr lang="ru-RU" altLang="en-US" sz="1575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“</a:t>
            </a:r>
            <a:r>
              <a:rPr lang="en-US" sz="1575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К 2030 году будет обеспечен всеобщий доступ к безопасным, инклюзивным и доступным, зел</a:t>
            </a:r>
            <a:r>
              <a:rPr lang="ru-RU" altLang="en-US" sz="1575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ё</a:t>
            </a:r>
            <a:r>
              <a:rPr lang="en-US" sz="1575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ным и общественным пространствам</a:t>
            </a:r>
            <a:r>
              <a:rPr lang="ru-RU" altLang="en-US" sz="1575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”</a:t>
            </a:r>
            <a:r>
              <a:rPr lang="en-US" sz="1575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(Задача 7).</a:t>
            </a:r>
            <a:endParaRPr sz="1575">
              <a:solidFill>
                <a:srgbClr val="221E1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 panose="020B0604020202020204"/>
              <a:buNone/>
            </a:pPr>
            <a:r>
              <a:rPr lang="en-US" sz="1580" b="1">
                <a:solidFill>
                  <a:srgbClr val="FFFFFF"/>
                </a:solidFill>
                <a:highlight>
                  <a:srgbClr val="A81D81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Новая программа развития городов ООН-Хабитат</a:t>
            </a:r>
            <a:endParaRPr lang="en-US" sz="1580" b="1">
              <a:solidFill>
                <a:srgbClr val="FFFFFF"/>
              </a:solidFill>
              <a:highlight>
                <a:srgbClr val="A81D81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457200" marR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 panose="020B0604020202020204"/>
              <a:buNone/>
            </a:pPr>
            <a:r>
              <a:rPr lang="ru-RU" altLang="en-US" sz="1490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“</a:t>
            </a:r>
            <a:r>
              <a:rPr lang="en-US" sz="1490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Мы обязуемся продвигать </a:t>
            </a:r>
            <a:r>
              <a:rPr lang="en-US" sz="1490" b="1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безопасные, инклюзивные,</a:t>
            </a:r>
            <a:r>
              <a:rPr lang="en-US" sz="1490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доступные, зел</a:t>
            </a:r>
            <a:r>
              <a:rPr lang="ru-RU" altLang="en-US" sz="1490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ё</a:t>
            </a:r>
            <a:r>
              <a:rPr lang="en-US" sz="1490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ные и </a:t>
            </a:r>
            <a:r>
              <a:rPr lang="en-US" sz="1490" b="1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качественные </a:t>
            </a:r>
            <a:r>
              <a:rPr lang="en-US" sz="1490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общественные пространства... которые являются многофункциональными зонами для социального взаимодействия и вовлечения, здоровья и благополучия человека, </a:t>
            </a:r>
            <a:r>
              <a:rPr lang="en-US" sz="1490" b="1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экономического обмена...</a:t>
            </a:r>
            <a:r>
              <a:rPr lang="ru-RU" altLang="en-US" sz="1490" b="1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”</a:t>
            </a:r>
            <a:r>
              <a:rPr lang="en-US" sz="1490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(UN Habitat 2016: 37). </a:t>
            </a:r>
            <a:endParaRPr sz="1490">
              <a:solidFill>
                <a:srgbClr val="221E1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 panose="020B0604020202020204"/>
              <a:buNone/>
            </a:pPr>
            <a:r>
              <a:rPr lang="en-US" sz="1575" b="1">
                <a:solidFill>
                  <a:srgbClr val="FFFFFF"/>
                </a:solidFill>
                <a:highlight>
                  <a:srgbClr val="A81D81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Рекомендация Международной организации труда </a:t>
            </a:r>
            <a:r>
              <a:rPr lang="ru-RU" altLang="en-US" sz="1575" b="1">
                <a:solidFill>
                  <a:srgbClr val="FFFFFF"/>
                </a:solidFill>
                <a:highlight>
                  <a:srgbClr val="A81D81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Р</a:t>
            </a:r>
            <a:r>
              <a:rPr lang="en-US" sz="1575" b="1">
                <a:solidFill>
                  <a:srgbClr val="FFFFFF"/>
                </a:solidFill>
                <a:highlight>
                  <a:srgbClr val="A81D81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204 о формализации неформальной экономики</a:t>
            </a:r>
            <a:r>
              <a:rPr lang="ru-RU" altLang="en-US" sz="1575" b="1">
                <a:solidFill>
                  <a:srgbClr val="FFFFFF"/>
                </a:solidFill>
                <a:highlight>
                  <a:srgbClr val="A81D81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ru-RU" altLang="en-US" sz="1510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”с</a:t>
            </a:r>
            <a:r>
              <a:rPr lang="en-US" sz="1510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тратегии местного развития должны включать «регулируемый доступ для использования общественного пространства… для средств к существованию</a:t>
            </a:r>
            <a:r>
              <a:rPr lang="ru-RU" altLang="en-US" sz="1510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”</a:t>
            </a:r>
            <a:r>
              <a:rPr lang="en-US" sz="1510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(2015, 11,</a:t>
            </a:r>
            <a:r>
              <a:rPr lang="ru-RU" altLang="en-US" sz="1510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1510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o).</a:t>
            </a:r>
            <a:endParaRPr lang="en-US" sz="1510">
              <a:solidFill>
                <a:srgbClr val="221E1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 panose="020B0604020202020204"/>
              <a:buNone/>
            </a:pPr>
            <a:r>
              <a:rPr lang="en-US" sz="1555">
                <a:solidFill>
                  <a:srgbClr val="221E1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Вместе это представляет собой беспрецедентное глобальное обязательство по регулированию доступа к общественному пространству для неформальных работников.</a:t>
            </a:r>
            <a:endParaRPr lang="en-US" sz="1555">
              <a:solidFill>
                <a:srgbClr val="221E1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70" name="Google Shape;170;g189e2b30488_0_10"/>
          <p:cNvSpPr/>
          <p:nvPr/>
        </p:nvSpPr>
        <p:spPr>
          <a:xfrm>
            <a:off x="0" y="155125"/>
            <a:ext cx="9144000" cy="572700"/>
          </a:xfrm>
          <a:prstGeom prst="rect">
            <a:avLst/>
          </a:prstGeom>
          <a:solidFill>
            <a:srgbClr val="F3D85F"/>
          </a:solidFill>
          <a:ln w="9525" cap="flat" cmpd="sng">
            <a:solidFill>
              <a:srgbClr val="F3D8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F3D85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71" name="Google Shape;171;g189e2b30488_0_1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428475" y="175350"/>
            <a:ext cx="532275" cy="5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89e2b30488_0_10"/>
          <p:cNvSpPr txBox="1"/>
          <p:nvPr/>
        </p:nvSpPr>
        <p:spPr>
          <a:xfrm>
            <a:off x="623400" y="155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en-US" sz="2800" b="1">
                <a:solidFill>
                  <a:srgbClr val="A81D81"/>
                </a:solidFill>
                <a:latin typeface="Lato Black" panose="020F0802020204030203"/>
                <a:ea typeface="Lato Black" panose="020F0802020204030203"/>
                <a:cs typeface="Lato Black" panose="020F0802020204030203"/>
                <a:sym typeface="Lato Black" panose="020F0802020204030203"/>
              </a:rPr>
              <a:t>Международные обязательства</a:t>
            </a:r>
            <a:r>
              <a:rPr lang="en-US" sz="2800">
                <a:solidFill>
                  <a:srgbClr val="A81D81"/>
                </a:solidFill>
                <a:latin typeface="Lato Black" panose="020F0802020204030203"/>
                <a:ea typeface="Lato Black" panose="020F0802020204030203"/>
                <a:cs typeface="Lato Black" panose="020F0802020204030203"/>
                <a:sym typeface="Lato Black" panose="020F0802020204030203"/>
              </a:rPr>
              <a:t> </a:t>
            </a:r>
            <a:endParaRPr sz="2800" b="0" i="0" u="none" strike="noStrike" cap="none">
              <a:solidFill>
                <a:srgbClr val="A81D81"/>
              </a:solidFill>
              <a:latin typeface="Lato Black" panose="020F0802020204030203"/>
              <a:ea typeface="Lato Black" panose="020F0802020204030203"/>
              <a:cs typeface="Lato Black" panose="020F0802020204030203"/>
              <a:sym typeface="Lato Black" panose="020F0802020204030203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8eed42a714_0_35"/>
          <p:cNvSpPr txBox="1"/>
          <p:nvPr/>
        </p:nvSpPr>
        <p:spPr>
          <a:xfrm>
            <a:off x="488900" y="985725"/>
            <a:ext cx="8584800" cy="3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Расч</a:t>
            </a:r>
            <a:r>
              <a:rPr lang="ru-RU" altLang="en-US" sz="21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ё</a:t>
            </a:r>
            <a:r>
              <a:rPr lang="en-US" sz="21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т взносов </a:t>
            </a:r>
            <a:r>
              <a:rPr lang="ru-RU" sz="21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в</a:t>
            </a:r>
            <a:r>
              <a:rPr lang="en-US" sz="21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: </a:t>
            </a:r>
            <a:endParaRPr sz="2100">
              <a:solidFill>
                <a:srgbClr val="A81D8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457200" marR="0" lvl="0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100"/>
              <a:buFont typeface="Lato" panose="020F0502020204030203"/>
              <a:buChar char="●"/>
            </a:pPr>
            <a:r>
              <a:rPr lang="en-US" sz="21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Занятость (в целом и женщин в частности)</a:t>
            </a:r>
            <a:endParaRPr lang="en-US" sz="2100">
              <a:solidFill>
                <a:srgbClr val="A81D8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457200" marR="0" lvl="0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100"/>
              <a:buFont typeface="Lato" panose="020F0502020204030203"/>
              <a:buChar char="●"/>
            </a:pPr>
            <a:r>
              <a:rPr lang="ru-RU" sz="21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Экономический рост</a:t>
            </a:r>
            <a:endParaRPr lang="ru-RU" sz="2100">
              <a:solidFill>
                <a:srgbClr val="A81D8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457200" marR="0" lvl="0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100"/>
              <a:buFont typeface="Lato" panose="020F0502020204030203"/>
              <a:buChar char="●"/>
            </a:pPr>
            <a:r>
              <a:rPr lang="en-US" sz="21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Продовольственная безопасность</a:t>
            </a:r>
            <a:endParaRPr lang="en-US" sz="2100">
              <a:solidFill>
                <a:srgbClr val="A81D8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457200" marR="0" lvl="0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100"/>
              <a:buFont typeface="Lato" panose="020F0502020204030203"/>
              <a:buChar char="●"/>
            </a:pPr>
            <a:r>
              <a:rPr lang="en-US" sz="21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Городское управление - предупреждение преступности и уборка </a:t>
            </a:r>
            <a:endParaRPr sz="2100">
              <a:solidFill>
                <a:srgbClr val="A81D8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457200" marR="0" lvl="0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100"/>
              <a:buFont typeface="Lato" panose="020F0502020204030203"/>
              <a:buChar char="●"/>
            </a:pPr>
            <a:r>
              <a:rPr lang="en-US" sz="21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Смягчение последствий изменения климата</a:t>
            </a:r>
            <a:endParaRPr lang="en-US" sz="2100">
              <a:solidFill>
                <a:srgbClr val="A81D8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79" name="Google Shape;179;g18eed42a714_0_35"/>
          <p:cNvSpPr/>
          <p:nvPr/>
        </p:nvSpPr>
        <p:spPr>
          <a:xfrm>
            <a:off x="0" y="155125"/>
            <a:ext cx="9144000" cy="572700"/>
          </a:xfrm>
          <a:prstGeom prst="rect">
            <a:avLst/>
          </a:prstGeom>
          <a:solidFill>
            <a:srgbClr val="F3D85F"/>
          </a:solidFill>
          <a:ln w="9525" cap="flat" cmpd="sng">
            <a:solidFill>
              <a:srgbClr val="F3D8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F3D85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80" name="Google Shape;180;g18eed42a714_0_3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428475" y="175350"/>
            <a:ext cx="532275" cy="5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8eed42a714_0_35"/>
          <p:cNvSpPr txBox="1"/>
          <p:nvPr/>
        </p:nvSpPr>
        <p:spPr>
          <a:xfrm>
            <a:off x="623400" y="155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/>
              <a:buNone/>
            </a:pPr>
            <a:r>
              <a:rPr lang="en-US" sz="9600" b="1">
                <a:solidFill>
                  <a:srgbClr val="A81D81"/>
                </a:solidFill>
                <a:latin typeface="Lato Black" panose="020F0802020204030203"/>
                <a:ea typeface="Lato Black" panose="020F0802020204030203"/>
                <a:cs typeface="Lato Black" panose="020F0802020204030203"/>
                <a:sym typeface="Lato Black" panose="020F0802020204030203"/>
              </a:rPr>
              <a:t>Аргументы и доказательства для усиления адвокации</a:t>
            </a:r>
            <a:endParaRPr lang="en-US" sz="9600" b="1">
              <a:solidFill>
                <a:srgbClr val="A81D81"/>
              </a:solidFill>
              <a:latin typeface="Lato Black" panose="020F0802020204030203"/>
              <a:ea typeface="Lato Black" panose="020F0802020204030203"/>
              <a:cs typeface="Lato Black" panose="020F0802020204030203"/>
              <a:sym typeface="Lato Black" panose="020F08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/>
              <a:buNone/>
            </a:pPr>
            <a:endParaRPr sz="2800" b="0" i="0" u="none" strike="noStrike" cap="none">
              <a:solidFill>
                <a:srgbClr val="A81D81"/>
              </a:solidFill>
              <a:latin typeface="Lato Black" panose="020F0802020204030203"/>
              <a:ea typeface="Lato Black" panose="020F0802020204030203"/>
              <a:cs typeface="Lato Black" panose="020F0802020204030203"/>
              <a:sym typeface="Lato Black" panose="020F08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/>
              <a:buNone/>
            </a:pPr>
            <a:endParaRPr sz="2800" b="0" i="0" u="none" strike="noStrike" cap="none">
              <a:solidFill>
                <a:srgbClr val="A81D81"/>
              </a:solidFill>
              <a:latin typeface="Lato Black" panose="020F0802020204030203"/>
              <a:ea typeface="Lato Black" panose="020F0802020204030203"/>
              <a:cs typeface="Lato Black" panose="020F0802020204030203"/>
              <a:sym typeface="Lato Black" panose="020F0802020204030203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8eed42a714_0_5"/>
          <p:cNvSpPr txBox="1"/>
          <p:nvPr/>
        </p:nvSpPr>
        <p:spPr>
          <a:xfrm>
            <a:off x="301375" y="831615"/>
            <a:ext cx="4962300" cy="4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50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Arial" panose="020B0604020202020204"/>
              <a:buNone/>
            </a:pPr>
            <a:r>
              <a:rPr lang="ru-RU" sz="3150">
                <a:solidFill>
                  <a:schemeClr val="lt1"/>
                </a:solidFill>
                <a:highlight>
                  <a:srgbClr val="A81D81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Законодательная база</a:t>
            </a:r>
            <a:endParaRPr sz="3150">
              <a:solidFill>
                <a:schemeClr val="lt1"/>
              </a:solidFill>
              <a:highlight>
                <a:srgbClr val="A81D81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Arial" panose="020B0604020202020204"/>
              <a:buNone/>
            </a:pPr>
            <a:endParaRPr sz="3150">
              <a:solidFill>
                <a:srgbClr val="A81D81"/>
              </a:solidFill>
              <a:highlight>
                <a:schemeClr val="lt1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457200" marR="0" lvl="0" indent="-3384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ct val="100000"/>
              <a:buFont typeface="Lato" panose="020F0502020204030203"/>
              <a:buChar char="●"/>
            </a:pPr>
            <a:r>
              <a:rPr lang="en-US" sz="3150">
                <a:solidFill>
                  <a:srgbClr val="A81D81"/>
                </a:solidFill>
                <a:highlight>
                  <a:schemeClr val="lt1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На национальном уровне: Закон Индии об уличных торговцах </a:t>
            </a:r>
            <a:endParaRPr sz="3150">
              <a:solidFill>
                <a:srgbClr val="A81D81"/>
              </a:solidFill>
              <a:highlight>
                <a:schemeClr val="lt1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457200" marR="0" lvl="0" indent="-3384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ct val="100000"/>
              <a:buFont typeface="Lato" panose="020F0502020204030203"/>
              <a:buChar char="●"/>
            </a:pPr>
            <a:r>
              <a:rPr lang="en-US" sz="3150">
                <a:solidFill>
                  <a:srgbClr val="A81D81"/>
                </a:solidFill>
                <a:highlight>
                  <a:schemeClr val="lt1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На местном уровне: </a:t>
            </a:r>
            <a:r>
              <a:rPr lang="ru-RU" altLang="en-US" sz="3150">
                <a:solidFill>
                  <a:srgbClr val="A81D81"/>
                </a:solidFill>
                <a:highlight>
                  <a:schemeClr val="lt1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Подзаконное акты для </a:t>
            </a:r>
            <a:r>
              <a:rPr lang="en-US" sz="3150">
                <a:solidFill>
                  <a:srgbClr val="A81D81"/>
                </a:solidFill>
                <a:highlight>
                  <a:schemeClr val="lt1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уличных торговцев</a:t>
            </a:r>
            <a:endParaRPr sz="3150">
              <a:solidFill>
                <a:srgbClr val="A81D81"/>
              </a:solidFill>
              <a:highlight>
                <a:schemeClr val="lt1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457200" marR="0" lvl="0" indent="-3384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ct val="100000"/>
              <a:buFont typeface="Lato" panose="020F0502020204030203"/>
              <a:buChar char="●"/>
            </a:pPr>
            <a:r>
              <a:rPr lang="en-US" sz="3150">
                <a:solidFill>
                  <a:srgbClr val="A81D81"/>
                </a:solidFill>
                <a:highlight>
                  <a:schemeClr val="lt1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использование принципов административной юстиции</a:t>
            </a:r>
            <a:endParaRPr lang="en-US" sz="3150">
              <a:solidFill>
                <a:srgbClr val="A81D81"/>
              </a:solidFill>
              <a:highlight>
                <a:schemeClr val="lt1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Arial" panose="020B0604020202020204"/>
              <a:buNone/>
            </a:pPr>
            <a:r>
              <a:rPr lang="ru-RU" altLang="en-US" sz="3150">
                <a:solidFill>
                  <a:schemeClr val="lt1"/>
                </a:solidFill>
                <a:highlight>
                  <a:srgbClr val="A81D81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Форумы переговоров</a:t>
            </a:r>
            <a:r>
              <a:rPr lang="en-US" sz="3150">
                <a:solidFill>
                  <a:schemeClr val="lt1"/>
                </a:solidFill>
                <a:highlight>
                  <a:srgbClr val="A81D81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endParaRPr sz="3150">
              <a:solidFill>
                <a:schemeClr val="lt1"/>
              </a:solidFill>
              <a:highlight>
                <a:srgbClr val="A81D81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457200" marR="0" lvl="0" indent="-33845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81D81"/>
              </a:buClr>
              <a:buSzPct val="100000"/>
              <a:buFont typeface="Lato" panose="020F0502020204030203"/>
              <a:buChar char="●"/>
            </a:pPr>
            <a:r>
              <a:rPr lang="en-US" sz="3150">
                <a:solidFill>
                  <a:srgbClr val="A81D81"/>
                </a:solidFill>
                <a:highlight>
                  <a:schemeClr val="lt1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Создание регулярных форумов с местными/национальными властями, на которых можно активно и совместно решать вопросы.</a:t>
            </a:r>
            <a:endParaRPr sz="3150">
              <a:solidFill>
                <a:schemeClr val="lt1"/>
              </a:solidFill>
              <a:highlight>
                <a:srgbClr val="A81D81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Arial" panose="020B0604020202020204"/>
              <a:buNone/>
            </a:pPr>
            <a:r>
              <a:rPr lang="en-US" sz="3150">
                <a:solidFill>
                  <a:schemeClr val="lt1"/>
                </a:solidFill>
                <a:highlight>
                  <a:srgbClr val="A81D81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Демонстрационные проекты</a:t>
            </a:r>
            <a:endParaRPr lang="en-US" sz="3150">
              <a:solidFill>
                <a:schemeClr val="lt1"/>
              </a:solidFill>
              <a:highlight>
                <a:srgbClr val="A81D81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457200" marR="0" lvl="0" indent="-33845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81D81"/>
              </a:buClr>
              <a:buSzPct val="100000"/>
              <a:buFont typeface="Lato" panose="020F0502020204030203"/>
              <a:buChar char="●"/>
            </a:pPr>
            <a:r>
              <a:rPr lang="ru-RU" altLang="en-US" sz="3150">
                <a:solidFill>
                  <a:srgbClr val="A81D81"/>
                </a:solidFill>
                <a:highlight>
                  <a:schemeClr val="lt1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“</a:t>
            </a:r>
            <a:r>
              <a:rPr lang="en-US" sz="3150">
                <a:solidFill>
                  <a:srgbClr val="A81D81"/>
                </a:solidFill>
                <a:highlight>
                  <a:schemeClr val="lt1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Искусство возможного</a:t>
            </a:r>
            <a:r>
              <a:rPr lang="ru-RU" altLang="en-US" sz="3150">
                <a:solidFill>
                  <a:srgbClr val="A81D81"/>
                </a:solidFill>
                <a:highlight>
                  <a:schemeClr val="lt1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”</a:t>
            </a:r>
            <a:r>
              <a:rPr lang="en-US" sz="3150">
                <a:solidFill>
                  <a:srgbClr val="A81D81"/>
                </a:solidFill>
                <a:highlight>
                  <a:schemeClr val="lt1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в управлении и обеспечении инфраструктуры.</a:t>
            </a:r>
            <a:endParaRPr lang="en-US" sz="3150">
              <a:solidFill>
                <a:srgbClr val="A81D81"/>
              </a:solidFill>
              <a:highlight>
                <a:schemeClr val="lt1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88" name="Google Shape;188;g18eed42a714_0_5"/>
          <p:cNvSpPr/>
          <p:nvPr/>
        </p:nvSpPr>
        <p:spPr>
          <a:xfrm>
            <a:off x="0" y="155125"/>
            <a:ext cx="9144000" cy="572700"/>
          </a:xfrm>
          <a:prstGeom prst="rect">
            <a:avLst/>
          </a:prstGeom>
          <a:solidFill>
            <a:srgbClr val="F3D85F"/>
          </a:solidFill>
          <a:ln w="9525" cap="flat" cmpd="sng">
            <a:solidFill>
              <a:srgbClr val="F3D8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F3D85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89" name="Google Shape;189;g18eed42a714_0_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428475" y="175350"/>
            <a:ext cx="532275" cy="5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18eed42a714_0_5"/>
          <p:cNvSpPr txBox="1"/>
          <p:nvPr/>
        </p:nvSpPr>
        <p:spPr>
          <a:xfrm>
            <a:off x="623400" y="155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 panose="020B0604020202020204"/>
              <a:buNone/>
            </a:pPr>
            <a:r>
              <a:rPr lang="en-US" sz="7200" b="1">
                <a:solidFill>
                  <a:srgbClr val="A81D81"/>
                </a:solidFill>
                <a:latin typeface="Lato Black" panose="020F0802020204030203"/>
                <a:ea typeface="Lato Black" panose="020F0802020204030203"/>
                <a:cs typeface="Lato Black" panose="020F0802020204030203"/>
                <a:sym typeface="Lato Black" panose="020F0802020204030203"/>
              </a:rPr>
              <a:t>Инструменты для расширения доступа к общественному пространству</a:t>
            </a:r>
            <a:r>
              <a:rPr lang="en-US" sz="11140" b="1">
                <a:solidFill>
                  <a:srgbClr val="A81D81"/>
                </a:solidFill>
                <a:latin typeface="Lato Black" panose="020F0802020204030203"/>
                <a:ea typeface="Lato Black" panose="020F0802020204030203"/>
                <a:cs typeface="Lato Black" panose="020F0802020204030203"/>
                <a:sym typeface="Lato Black" panose="020F0802020204030203"/>
              </a:rPr>
              <a:t> </a:t>
            </a:r>
            <a:r>
              <a:rPr lang="en-US" sz="2800" b="1" i="0" u="none" strike="noStrike" cap="none">
                <a:solidFill>
                  <a:srgbClr val="A81D81"/>
                </a:solidFill>
                <a:latin typeface="Lato Black" panose="020F0802020204030203"/>
                <a:ea typeface="Lato Black" panose="020F0802020204030203"/>
                <a:cs typeface="Lato Black" panose="020F0802020204030203"/>
                <a:sym typeface="Lato Black" panose="020F0802020204030203"/>
              </a:rPr>
              <a:t> </a:t>
            </a:r>
            <a:endParaRPr sz="2800" b="1" i="0" u="none" strike="noStrike" cap="none">
              <a:solidFill>
                <a:srgbClr val="A81D81"/>
              </a:solidFill>
              <a:latin typeface="Lato Black" panose="020F0802020204030203"/>
              <a:ea typeface="Lato Black" panose="020F0802020204030203"/>
              <a:cs typeface="Lato Black" panose="020F0802020204030203"/>
              <a:sym typeface="Lato Black" panose="020F08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000"/>
              <a:buFont typeface="Arial" panose="020B0604020202020204"/>
              <a:buNone/>
            </a:pPr>
            <a:endParaRPr sz="2800" b="1" i="0" u="none" strike="noStrike" cap="none">
              <a:solidFill>
                <a:srgbClr val="A81D81"/>
              </a:solidFill>
              <a:latin typeface="Lato Black" panose="020F0802020204030203"/>
              <a:ea typeface="Lato Black" panose="020F0802020204030203"/>
              <a:cs typeface="Lato Black" panose="020F0802020204030203"/>
              <a:sym typeface="Lato Black" panose="020F08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/>
              <a:buNone/>
            </a:pPr>
            <a:endParaRPr sz="2800" b="1" i="0" u="none" strike="noStrike" cap="none">
              <a:solidFill>
                <a:srgbClr val="A81D81"/>
              </a:solidFill>
              <a:latin typeface="Lato Black" panose="020F0802020204030203"/>
              <a:ea typeface="Lato Black" panose="020F0802020204030203"/>
              <a:cs typeface="Lato Black" panose="020F0802020204030203"/>
              <a:sym typeface="Lato Black" panose="020F0802020204030203"/>
            </a:endParaRPr>
          </a:p>
        </p:txBody>
      </p:sp>
      <p:pic>
        <p:nvPicPr>
          <p:cNvPr id="191" name="Google Shape;191;g18eed42a714_0_5"/>
          <p:cNvPicPr preferRelativeResize="0"/>
          <p:nvPr/>
        </p:nvPicPr>
        <p:blipFill rotWithShape="1">
          <a:blip r:embed="rId2"/>
          <a:srcRect l="34756" r="10161"/>
          <a:stretch>
            <a:fillRect/>
          </a:stretch>
        </p:blipFill>
        <p:spPr>
          <a:xfrm>
            <a:off x="5397425" y="727825"/>
            <a:ext cx="3746575" cy="441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12bbb444e_0_44"/>
          <p:cNvSpPr txBox="1"/>
          <p:nvPr>
            <p:ph type="title" idx="4294967295"/>
          </p:nvPr>
        </p:nvSpPr>
        <p:spPr>
          <a:xfrm>
            <a:off x="448897" y="425920"/>
            <a:ext cx="83112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 panose="020F0802020204030203"/>
              <a:buNone/>
            </a:pPr>
            <a:r>
              <a:rPr lang="ru-RU" altLang="en-US">
                <a:solidFill>
                  <a:srgbClr val="A81D81"/>
                </a:solidFill>
              </a:rPr>
              <a:t>Часть</a:t>
            </a:r>
            <a:r>
              <a:rPr lang="en-US">
                <a:solidFill>
                  <a:srgbClr val="A81D81"/>
                </a:solidFill>
              </a:rPr>
              <a:t> 2: Обсуждение вопросов </a:t>
            </a:r>
            <a:r>
              <a:rPr lang="en-US">
                <a:solidFill>
                  <a:srgbClr val="A81D81"/>
                </a:solidFill>
              </a:rPr>
              <a:t> </a:t>
            </a:r>
            <a:endParaRPr lang="en-US">
              <a:solidFill>
                <a:srgbClr val="A81D81"/>
              </a:solidFill>
            </a:endParaRPr>
          </a:p>
        </p:txBody>
      </p:sp>
      <p:sp>
        <p:nvSpPr>
          <p:cNvPr id="197" name="Google Shape;197;g1e12bbb444e_0_44"/>
          <p:cNvSpPr txBox="1"/>
          <p:nvPr/>
        </p:nvSpPr>
        <p:spPr>
          <a:xfrm>
            <a:off x="448900" y="1168000"/>
            <a:ext cx="8102100" cy="3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81D81"/>
              </a:buClr>
              <a:buSzPts val="1800"/>
              <a:buFont typeface="Lato" panose="020F0502020204030203"/>
              <a:buChar char="●"/>
            </a:pPr>
            <a:r>
              <a:rPr lang="en-US" sz="18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Кто будет способствовать доступу SNI и е</a:t>
            </a:r>
            <a:r>
              <a:rPr lang="ru-RU" altLang="en-US" sz="18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го </a:t>
            </a:r>
            <a:r>
              <a:rPr lang="en-US" sz="18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ru-RU" altLang="en-US" sz="18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членских организаций </a:t>
            </a:r>
            <a:r>
              <a:rPr lang="en-US" sz="18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к общественному пространству и инфраструктуре?</a:t>
            </a:r>
            <a:endParaRPr sz="1800">
              <a:solidFill>
                <a:srgbClr val="A81D8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1800"/>
              <a:buFont typeface="Lato" panose="020F0502020204030203"/>
              <a:buChar char="●"/>
            </a:pPr>
            <a:r>
              <a:rPr lang="en-US" sz="18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Кто будет препятствовать доступу </a:t>
            </a:r>
            <a:r>
              <a:rPr lang="ru-RU" altLang="en-US" sz="18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к</a:t>
            </a:r>
            <a:r>
              <a:rPr lang="en-US" sz="18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общественно</a:t>
            </a:r>
            <a:r>
              <a:rPr lang="ru-RU" altLang="en-US" sz="18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му</a:t>
            </a:r>
            <a:r>
              <a:rPr lang="en-US" sz="18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пространств</a:t>
            </a:r>
            <a:r>
              <a:rPr lang="ru-RU" altLang="en-US" sz="18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у</a:t>
            </a:r>
            <a:r>
              <a:rPr lang="en-US" sz="18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? </a:t>
            </a:r>
            <a:endParaRPr sz="1800">
              <a:solidFill>
                <a:srgbClr val="A81D8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1800"/>
              <a:buFont typeface="Lato" panose="020F0502020204030203"/>
              <a:buChar char="●"/>
            </a:pPr>
            <a:r>
              <a:rPr lang="en-US" sz="18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На кого SNI и е</a:t>
            </a:r>
            <a:r>
              <a:rPr lang="ru-RU" altLang="en-US" sz="18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го</a:t>
            </a:r>
            <a:r>
              <a:rPr lang="en-US" sz="18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ru-RU" altLang="en-US" sz="18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членские организации</a:t>
            </a:r>
            <a:r>
              <a:rPr lang="en-US" sz="1800">
                <a:solidFill>
                  <a:srgbClr val="A81D8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должны ориентироваться в первую очередь и почему/когда?</a:t>
            </a:r>
            <a:endParaRPr sz="1800">
              <a:solidFill>
                <a:srgbClr val="A81D8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800">
                <a:solidFill>
                  <a:srgbClr val="A81D81"/>
                </a:solidFill>
              </a:rPr>
              <a:t> </a:t>
            </a:r>
            <a:endParaRPr sz="2800">
              <a:solidFill>
                <a:srgbClr val="A81D81"/>
              </a:solidFill>
            </a:endParaRPr>
          </a:p>
        </p:txBody>
      </p:sp>
      <p:sp>
        <p:nvSpPr>
          <p:cNvPr id="198" name="Google Shape;198;g1e12bbb444e_0_44"/>
          <p:cNvSpPr txBox="1"/>
          <p:nvPr>
            <p:ph type="body" idx="1"/>
          </p:nvPr>
        </p:nvSpPr>
        <p:spPr>
          <a:xfrm>
            <a:off x="448897" y="4677745"/>
            <a:ext cx="4579500" cy="2874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18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EGO Template">
  <a:themeElements>
    <a:clrScheme name="WIEGO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7C41"/>
      </a:accent1>
      <a:accent2>
        <a:srgbClr val="797700"/>
      </a:accent2>
      <a:accent3>
        <a:srgbClr val="A5A5A5"/>
      </a:accent3>
      <a:accent4>
        <a:srgbClr val="7A4200"/>
      </a:accent4>
      <a:accent5>
        <a:srgbClr val="797979"/>
      </a:accent5>
      <a:accent6>
        <a:srgbClr val="FEFDD5"/>
      </a:accent6>
      <a:hlink>
        <a:srgbClr val="FF7C41"/>
      </a:hlink>
      <a:folHlink>
        <a:srgbClr val="7977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3201</Words>
  <Application>WPS Presentation</Application>
  <PresentationFormat/>
  <Paragraphs>73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SimSun</vt:lpstr>
      <vt:lpstr>Wingdings</vt:lpstr>
      <vt:lpstr>Arial</vt:lpstr>
      <vt:lpstr>Calibri</vt:lpstr>
      <vt:lpstr>Lato Black</vt:lpstr>
      <vt:lpstr>Lato</vt:lpstr>
      <vt:lpstr>Arial Black</vt:lpstr>
      <vt:lpstr>Microsoft YaHei</vt:lpstr>
      <vt:lpstr>Arial Unicode MS</vt:lpstr>
      <vt:lpstr>WIEGO Template</vt:lpstr>
      <vt:lpstr>PowerPoint 演示文稿</vt:lpstr>
      <vt:lpstr>Question 1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Part 2: Discussion Questions  </vt:lpstr>
      <vt:lpstr>Part 3: Discussion Questions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Oksana Abboud</cp:lastModifiedBy>
  <cp:revision>9</cp:revision>
  <dcterms:created xsi:type="dcterms:W3CDTF">2023-04-17T17:17:00Z</dcterms:created>
  <dcterms:modified xsi:type="dcterms:W3CDTF">2023-04-17T23:27:58Z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6D2CC5C583F945FB9F496E7D453F0E11</vt:lpwstr>
  </property>
  <property fmtid="{D5CDD505-2E9C-101B-9397-08002B2CF9AE}" pid="3" name="KSOProductBuildVer">
    <vt:lpwstr>1033-11.2.0.11516</vt:lpwstr>
  </property>
</Properties>
</file>