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Arial Black" panose="020B0A04020102020204" pitchFamily="3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ato" panose="020F0502020204030203" pitchFamily="34" charset="0"/>
      <p:regular r:id="rId19"/>
      <p:bold r:id="rId20"/>
      <p:italic r:id="rId21"/>
      <p:boldItalic r:id="rId22"/>
    </p:embeddedFont>
    <p:embeddedFont>
      <p:font typeface="Lato Black" panose="020F0502020204030203" pitchFamily="34" charset="0"/>
      <p:bold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iffkk3PWPG8IBqRrQG8rBQnBnF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812d7dcae3_1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1812d7dcae3_1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g1812d7dcae3_1_2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e12bbb444e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g1e12bbb444e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e12bbb444e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g1e12bbb444e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e12b0906c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1e12b0906c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g1e12b0906ce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e12bbb444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1e12bbb444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g1e12bbb444e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e12bbb444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1e12bbb444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g1e12bbb444e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89e2b3048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189e2b3048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g189e2b30488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8eed42a71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18eed42a714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g18eed42a714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8eed42a71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18eed42a71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g18eed42a714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e12bbb444e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g1e12bbb444e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title"/>
          </p:nvPr>
        </p:nvSpPr>
        <p:spPr>
          <a:xfrm>
            <a:off x="441325" y="1908968"/>
            <a:ext cx="5020403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71F"/>
              </a:buClr>
              <a:buSzPts val="3200"/>
              <a:buFont typeface="Lato Black"/>
              <a:buNone/>
              <a:defRPr sz="3200" b="1" i="0" cap="none">
                <a:solidFill>
                  <a:srgbClr val="FF671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7" name="Google Shape;17;p8"/>
          <p:cNvCxnSpPr/>
          <p:nvPr/>
        </p:nvCxnSpPr>
        <p:spPr>
          <a:xfrm>
            <a:off x="440597" y="4743450"/>
            <a:ext cx="4606891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8"/>
          <p:cNvSpPr txBox="1">
            <a:spLocks noGrp="1"/>
          </p:cNvSpPr>
          <p:nvPr>
            <p:ph type="body" idx="1"/>
          </p:nvPr>
        </p:nvSpPr>
        <p:spPr>
          <a:xfrm>
            <a:off x="441325" y="4805361"/>
            <a:ext cx="8318772" cy="242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/>
          <p:nvPr/>
        </p:nvSpPr>
        <p:spPr>
          <a:xfrm>
            <a:off x="441325" y="3599324"/>
            <a:ext cx="5020403" cy="884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71F"/>
              </a:buClr>
              <a:buSzPts val="1800"/>
              <a:buFont typeface="Lato Black"/>
              <a:buNone/>
            </a:pPr>
            <a:endParaRPr sz="1800" b="0" i="0" u="none" strike="noStrike" cap="none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 1">
  <p:cSld name="4_Title Slide 1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228599" y="4677745"/>
            <a:ext cx="7418439" cy="28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 sz="900" b="0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>
            <a:spLocks noGrp="1"/>
          </p:cNvSpPr>
          <p:nvPr>
            <p:ph type="pic" idx="2"/>
          </p:nvPr>
        </p:nvSpPr>
        <p:spPr>
          <a:xfrm>
            <a:off x="5935852" y="209550"/>
            <a:ext cx="2979549" cy="2667002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15"/>
          <p:cNvSpPr>
            <a:spLocks noGrp="1"/>
          </p:cNvSpPr>
          <p:nvPr>
            <p:ph type="pic" idx="3"/>
          </p:nvPr>
        </p:nvSpPr>
        <p:spPr>
          <a:xfrm>
            <a:off x="228600" y="209552"/>
            <a:ext cx="2209800" cy="1681243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15"/>
          <p:cNvSpPr>
            <a:spLocks noGrp="1"/>
          </p:cNvSpPr>
          <p:nvPr>
            <p:ph type="pic" idx="4"/>
          </p:nvPr>
        </p:nvSpPr>
        <p:spPr>
          <a:xfrm>
            <a:off x="224724" y="1961183"/>
            <a:ext cx="2209800" cy="2559199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5"/>
          <p:cNvSpPr>
            <a:spLocks noGrp="1"/>
          </p:cNvSpPr>
          <p:nvPr>
            <p:ph type="pic" idx="5"/>
          </p:nvPr>
        </p:nvSpPr>
        <p:spPr>
          <a:xfrm>
            <a:off x="2504913" y="2946942"/>
            <a:ext cx="2209800" cy="157344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5"/>
          <p:cNvSpPr>
            <a:spLocks noGrp="1"/>
          </p:cNvSpPr>
          <p:nvPr>
            <p:ph type="pic" idx="6"/>
          </p:nvPr>
        </p:nvSpPr>
        <p:spPr>
          <a:xfrm>
            <a:off x="2508263" y="209551"/>
            <a:ext cx="3357200" cy="266700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>
            <a:spLocks noGrp="1"/>
          </p:cNvSpPr>
          <p:nvPr>
            <p:ph type="pic" idx="7"/>
          </p:nvPr>
        </p:nvSpPr>
        <p:spPr>
          <a:xfrm>
            <a:off x="4785102" y="2946942"/>
            <a:ext cx="2209800" cy="157344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5"/>
          <p:cNvSpPr>
            <a:spLocks noGrp="1"/>
          </p:cNvSpPr>
          <p:nvPr>
            <p:ph type="pic" idx="8"/>
          </p:nvPr>
        </p:nvSpPr>
        <p:spPr>
          <a:xfrm>
            <a:off x="7065291" y="2946942"/>
            <a:ext cx="1850110" cy="15734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 Slide 2">
    <p:bg>
      <p:bgPr>
        <a:solidFill>
          <a:srgbClr val="FF671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Google Shape;67;p16"/>
          <p:cNvCxnSpPr/>
          <p:nvPr/>
        </p:nvCxnSpPr>
        <p:spPr>
          <a:xfrm>
            <a:off x="440597" y="4743450"/>
            <a:ext cx="83195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441325" y="4805361"/>
            <a:ext cx="8318772" cy="242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440597" y="1638301"/>
            <a:ext cx="8319500" cy="2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2"/>
          </p:nvPr>
        </p:nvSpPr>
        <p:spPr>
          <a:xfrm>
            <a:off x="440597" y="4127500"/>
            <a:ext cx="8319500" cy="539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i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/>
          <p:nvPr/>
        </p:nvSpPr>
        <p:spPr>
          <a:xfrm>
            <a:off x="440597" y="0"/>
            <a:ext cx="1980870" cy="16383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Google Shape;7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2732" y="264542"/>
            <a:ext cx="1556600" cy="1109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 1">
  <p:cSld name="2_Title Slide 1"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7954664" y="4197490"/>
            <a:ext cx="960737" cy="68461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7"/>
          <p:cNvSpPr>
            <a:spLocks noGrp="1"/>
          </p:cNvSpPr>
          <p:nvPr>
            <p:ph type="pic" idx="2"/>
          </p:nvPr>
        </p:nvSpPr>
        <p:spPr>
          <a:xfrm>
            <a:off x="5935852" y="209550"/>
            <a:ext cx="2979549" cy="2667002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7"/>
          <p:cNvSpPr>
            <a:spLocks noGrp="1"/>
          </p:cNvSpPr>
          <p:nvPr>
            <p:ph type="pic" idx="3"/>
          </p:nvPr>
        </p:nvSpPr>
        <p:spPr>
          <a:xfrm>
            <a:off x="228600" y="209552"/>
            <a:ext cx="2209800" cy="1681243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7"/>
          <p:cNvSpPr>
            <a:spLocks noGrp="1"/>
          </p:cNvSpPr>
          <p:nvPr>
            <p:ph type="pic" idx="4"/>
          </p:nvPr>
        </p:nvSpPr>
        <p:spPr>
          <a:xfrm>
            <a:off x="224724" y="1961183"/>
            <a:ext cx="2209800" cy="2972769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7"/>
          <p:cNvSpPr>
            <a:spLocks noGrp="1"/>
          </p:cNvSpPr>
          <p:nvPr>
            <p:ph type="pic" idx="5"/>
          </p:nvPr>
        </p:nvSpPr>
        <p:spPr>
          <a:xfrm>
            <a:off x="2504913" y="2946941"/>
            <a:ext cx="2209800" cy="1987011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7"/>
          <p:cNvSpPr>
            <a:spLocks noGrp="1"/>
          </p:cNvSpPr>
          <p:nvPr>
            <p:ph type="pic" idx="6"/>
          </p:nvPr>
        </p:nvSpPr>
        <p:spPr>
          <a:xfrm>
            <a:off x="4785103" y="2946941"/>
            <a:ext cx="2979550" cy="1987011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17"/>
          <p:cNvSpPr>
            <a:spLocks noGrp="1"/>
          </p:cNvSpPr>
          <p:nvPr>
            <p:ph type="pic" idx="7"/>
          </p:nvPr>
        </p:nvSpPr>
        <p:spPr>
          <a:xfrm>
            <a:off x="2508263" y="209551"/>
            <a:ext cx="3357200" cy="266700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302896" cy="59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81E"/>
              </a:buClr>
              <a:buSzPts val="2800"/>
              <a:buFont typeface="Lato"/>
              <a:buNone/>
              <a:defRPr sz="2800" b="1">
                <a:solidFill>
                  <a:srgbClr val="FF681E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3" name="Google Shape;83;p18"/>
          <p:cNvCxnSpPr/>
          <p:nvPr/>
        </p:nvCxnSpPr>
        <p:spPr>
          <a:xfrm>
            <a:off x="448897" y="4594623"/>
            <a:ext cx="7348903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448897" y="4677745"/>
            <a:ext cx="4579408" cy="28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 cap="none"/>
            </a:lvl1pPr>
            <a:lvl2pPr marL="91440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2"/>
          </p:nvPr>
        </p:nvSpPr>
        <p:spPr>
          <a:xfrm>
            <a:off x="457200" y="1200151"/>
            <a:ext cx="4038600" cy="277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34343"/>
              </a:buClr>
              <a:buSzPts val="2800"/>
              <a:buChar char="•"/>
              <a:defRPr sz="2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34343"/>
              </a:buClr>
              <a:buSzPts val="2400"/>
              <a:buChar char="–"/>
              <a:defRPr sz="24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000"/>
              <a:buChar char="•"/>
              <a:defRPr sz="2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ts val="1800"/>
              <a:buChar char="–"/>
              <a:defRPr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ts val="1800"/>
              <a:buChar char="»"/>
              <a:defRPr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3"/>
          </p:nvPr>
        </p:nvSpPr>
        <p:spPr>
          <a:xfrm>
            <a:off x="4648200" y="1200151"/>
            <a:ext cx="4038600" cy="277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34343"/>
              </a:buClr>
              <a:buSzPts val="2800"/>
              <a:buChar char="•"/>
              <a:defRPr sz="2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34343"/>
              </a:buClr>
              <a:buSzPts val="2400"/>
              <a:buChar char="–"/>
              <a:defRPr sz="24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000"/>
              <a:buChar char="•"/>
              <a:defRPr sz="2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ts val="1800"/>
              <a:buChar char="–"/>
              <a:defRPr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ts val="1800"/>
              <a:buChar char="»"/>
              <a:defRPr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7954664" y="4197490"/>
            <a:ext cx="960737" cy="684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1">
  <p:cSld name="1_Title Slide 1"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Google Shape;89;p19"/>
          <p:cNvCxnSpPr/>
          <p:nvPr/>
        </p:nvCxnSpPr>
        <p:spPr>
          <a:xfrm>
            <a:off x="440597" y="4743450"/>
            <a:ext cx="83195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0" name="Google Shape;90;p19"/>
          <p:cNvSpPr txBox="1">
            <a:spLocks noGrp="1"/>
          </p:cNvSpPr>
          <p:nvPr>
            <p:ph type="body" idx="1"/>
          </p:nvPr>
        </p:nvSpPr>
        <p:spPr>
          <a:xfrm>
            <a:off x="441325" y="4805361"/>
            <a:ext cx="8318772" cy="242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440597" y="1854199"/>
            <a:ext cx="5020403" cy="2043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81E"/>
              </a:buClr>
              <a:buSzPts val="4400"/>
              <a:buFont typeface="Arial"/>
              <a:buNone/>
              <a:defRPr sz="4400" b="1" i="0" cap="none">
                <a:solidFill>
                  <a:srgbClr val="FF681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2"/>
          </p:nvPr>
        </p:nvSpPr>
        <p:spPr>
          <a:xfrm>
            <a:off x="440597" y="4133850"/>
            <a:ext cx="502040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93" name="Google Shape;9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2732" y="264542"/>
            <a:ext cx="1556600" cy="1109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20"/>
          <p:cNvCxnSpPr/>
          <p:nvPr/>
        </p:nvCxnSpPr>
        <p:spPr>
          <a:xfrm>
            <a:off x="448897" y="4594623"/>
            <a:ext cx="734890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Google Shape;96;p20"/>
          <p:cNvSpPr txBox="1">
            <a:spLocks noGrp="1"/>
          </p:cNvSpPr>
          <p:nvPr>
            <p:ph type="body" idx="1"/>
          </p:nvPr>
        </p:nvSpPr>
        <p:spPr>
          <a:xfrm>
            <a:off x="448897" y="4677745"/>
            <a:ext cx="4579408" cy="28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448897" y="205978"/>
            <a:ext cx="8311199" cy="59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2"/>
          </p:nvPr>
        </p:nvSpPr>
        <p:spPr>
          <a:xfrm>
            <a:off x="457200" y="1200151"/>
            <a:ext cx="4038600" cy="277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pic>
        <p:nvPicPr>
          <p:cNvPr id="99" name="Google Shape;99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55520" y="4197490"/>
            <a:ext cx="959025" cy="684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302896" cy="59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81E"/>
              </a:buClr>
              <a:buSzPts val="2800"/>
              <a:buFont typeface="Arial"/>
              <a:buNone/>
              <a:defRPr sz="2800" b="1">
                <a:solidFill>
                  <a:srgbClr val="FF681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2" name="Google Shape;102;p22"/>
          <p:cNvCxnSpPr/>
          <p:nvPr/>
        </p:nvCxnSpPr>
        <p:spPr>
          <a:xfrm>
            <a:off x="448897" y="4594623"/>
            <a:ext cx="7348903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" name="Google Shape;103;p22"/>
          <p:cNvSpPr txBox="1">
            <a:spLocks noGrp="1"/>
          </p:cNvSpPr>
          <p:nvPr>
            <p:ph type="body" idx="1"/>
          </p:nvPr>
        </p:nvSpPr>
        <p:spPr>
          <a:xfrm>
            <a:off x="448897" y="4677745"/>
            <a:ext cx="4579408" cy="28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 cap="none"/>
            </a:lvl1pPr>
            <a:lvl2pPr marL="91440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body" idx="2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3"/>
          </p:nvPr>
        </p:nvSpPr>
        <p:spPr>
          <a:xfrm>
            <a:off x="457200" y="1631156"/>
            <a:ext cx="4040188" cy="2441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4"/>
          </p:nvPr>
        </p:nvSpPr>
        <p:spPr>
          <a:xfrm>
            <a:off x="4719908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5"/>
          </p:nvPr>
        </p:nvSpPr>
        <p:spPr>
          <a:xfrm>
            <a:off x="4719908" y="1631156"/>
            <a:ext cx="4040188" cy="2441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pic>
        <p:nvPicPr>
          <p:cNvPr id="108" name="Google Shape;10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7800" y="4252317"/>
            <a:ext cx="960737" cy="684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 1">
  <p:cSld name="10_Title Slide 1"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812d7dcae3_1_245"/>
          <p:cNvSpPr txBox="1">
            <a:spLocks noGrp="1"/>
          </p:cNvSpPr>
          <p:nvPr>
            <p:ph type="title"/>
          </p:nvPr>
        </p:nvSpPr>
        <p:spPr>
          <a:xfrm>
            <a:off x="448897" y="425920"/>
            <a:ext cx="83112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00"/>
              </a:buClr>
              <a:buSzPts val="2800"/>
              <a:buFont typeface="Lato Black"/>
              <a:buNone/>
              <a:defRPr cap="none">
                <a:solidFill>
                  <a:srgbClr val="999900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1" name="Google Shape;111;g1812d7dcae3_1_245"/>
          <p:cNvCxnSpPr/>
          <p:nvPr/>
        </p:nvCxnSpPr>
        <p:spPr>
          <a:xfrm>
            <a:off x="440597" y="4743450"/>
            <a:ext cx="7604700" cy="0"/>
          </a:xfrm>
          <a:prstGeom prst="straightConnector1">
            <a:avLst/>
          </a:prstGeom>
          <a:noFill/>
          <a:ln w="12700" cap="flat" cmpd="sng">
            <a:solidFill>
              <a:srgbClr val="9999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2" name="Google Shape;112;g1812d7dcae3_1_245"/>
          <p:cNvPicPr preferRelativeResize="0"/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8045245" y="4458890"/>
            <a:ext cx="835596" cy="59543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1812d7dcae3_1_245"/>
          <p:cNvSpPr/>
          <p:nvPr/>
        </p:nvSpPr>
        <p:spPr>
          <a:xfrm>
            <a:off x="440597" y="1021357"/>
            <a:ext cx="2470800" cy="119700"/>
          </a:xfrm>
          <a:prstGeom prst="rect">
            <a:avLst/>
          </a:prstGeom>
          <a:solidFill>
            <a:srgbClr val="9999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1812d7dcae3_1_245"/>
          <p:cNvSpPr/>
          <p:nvPr/>
        </p:nvSpPr>
        <p:spPr>
          <a:xfrm>
            <a:off x="2990875" y="1021357"/>
            <a:ext cx="5769300" cy="119700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1812d7dcae3_1_245"/>
          <p:cNvSpPr>
            <a:spLocks noGrp="1"/>
          </p:cNvSpPr>
          <p:nvPr>
            <p:ph type="pic" idx="2"/>
          </p:nvPr>
        </p:nvSpPr>
        <p:spPr>
          <a:xfrm>
            <a:off x="4808756" y="1351468"/>
            <a:ext cx="3951300" cy="3014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 1">
  <p:cSld name="9_Title Slide 1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812d7dcae3_1_120"/>
          <p:cNvSpPr txBox="1">
            <a:spLocks noGrp="1"/>
          </p:cNvSpPr>
          <p:nvPr>
            <p:ph type="title"/>
          </p:nvPr>
        </p:nvSpPr>
        <p:spPr>
          <a:xfrm>
            <a:off x="448897" y="425920"/>
            <a:ext cx="83112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00"/>
              </a:buClr>
              <a:buSzPts val="2800"/>
              <a:buFont typeface="Lato Black"/>
              <a:buNone/>
              <a:defRPr cap="none">
                <a:solidFill>
                  <a:srgbClr val="999900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2" name="Google Shape;22;g1812d7dcae3_1_120"/>
          <p:cNvCxnSpPr/>
          <p:nvPr/>
        </p:nvCxnSpPr>
        <p:spPr>
          <a:xfrm>
            <a:off x="440597" y="4743450"/>
            <a:ext cx="7604700" cy="0"/>
          </a:xfrm>
          <a:prstGeom prst="straightConnector1">
            <a:avLst/>
          </a:prstGeom>
          <a:noFill/>
          <a:ln w="12700" cap="flat" cmpd="sng">
            <a:solidFill>
              <a:srgbClr val="9999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3" name="Google Shape;23;g1812d7dcae3_1_120"/>
          <p:cNvPicPr preferRelativeResize="0"/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8045245" y="4458890"/>
            <a:ext cx="835596" cy="59543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g1812d7dcae3_1_120"/>
          <p:cNvSpPr/>
          <p:nvPr/>
        </p:nvSpPr>
        <p:spPr>
          <a:xfrm>
            <a:off x="440597" y="1021357"/>
            <a:ext cx="2470800" cy="119700"/>
          </a:xfrm>
          <a:prstGeom prst="rect">
            <a:avLst/>
          </a:prstGeom>
          <a:solidFill>
            <a:srgbClr val="9999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g1812d7dcae3_1_120"/>
          <p:cNvSpPr/>
          <p:nvPr/>
        </p:nvSpPr>
        <p:spPr>
          <a:xfrm>
            <a:off x="2990875" y="1021357"/>
            <a:ext cx="5769300" cy="119700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 1">
  <p:cSld name="5_Title Slide 1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 txBox="1">
            <a:spLocks noGrp="1"/>
          </p:cNvSpPr>
          <p:nvPr>
            <p:ph type="title"/>
          </p:nvPr>
        </p:nvSpPr>
        <p:spPr>
          <a:xfrm>
            <a:off x="448897" y="425920"/>
            <a:ext cx="8311199" cy="59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00"/>
              </a:buClr>
              <a:buSzPts val="2800"/>
              <a:buFont typeface="Lato Black"/>
              <a:buNone/>
              <a:defRPr cap="none">
                <a:solidFill>
                  <a:srgbClr val="999900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/>
          <p:nvPr/>
        </p:nvSpPr>
        <p:spPr>
          <a:xfrm>
            <a:off x="0" y="0"/>
            <a:ext cx="212141" cy="1353312"/>
          </a:xfrm>
          <a:prstGeom prst="rect">
            <a:avLst/>
          </a:prstGeom>
          <a:solidFill>
            <a:srgbClr val="9999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" name="Google Shape;29;p9"/>
          <p:cNvCxnSpPr/>
          <p:nvPr/>
        </p:nvCxnSpPr>
        <p:spPr>
          <a:xfrm>
            <a:off x="440597" y="4743450"/>
            <a:ext cx="7604648" cy="0"/>
          </a:xfrm>
          <a:prstGeom prst="straightConnector1">
            <a:avLst/>
          </a:prstGeom>
          <a:noFill/>
          <a:ln w="12700" cap="flat" cmpd="sng">
            <a:solidFill>
              <a:srgbClr val="9999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0" name="Google Shape;30;p9"/>
          <p:cNvPicPr preferRelativeResize="0"/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8045245" y="4458890"/>
            <a:ext cx="835595" cy="595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body" idx="1"/>
          </p:nvPr>
        </p:nvSpPr>
        <p:spPr>
          <a:xfrm>
            <a:off x="448897" y="4677745"/>
            <a:ext cx="4579408" cy="28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 cap="none"/>
            </a:lvl1pPr>
            <a:lvl2pPr marL="91440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3" name="Google Shape;33;p21"/>
          <p:cNvPicPr preferRelativeResize="0"/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7954664" y="4197490"/>
            <a:ext cx="960737" cy="684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Slide 1">
  <p:cSld name="8_Title Slide 1"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/>
          <p:nvPr/>
        </p:nvSpPr>
        <p:spPr>
          <a:xfrm>
            <a:off x="0" y="0"/>
            <a:ext cx="212141" cy="1353312"/>
          </a:xfrm>
          <a:prstGeom prst="rect">
            <a:avLst/>
          </a:prstGeom>
          <a:solidFill>
            <a:srgbClr val="9999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" name="Google Shape;36;p14"/>
          <p:cNvCxnSpPr/>
          <p:nvPr/>
        </p:nvCxnSpPr>
        <p:spPr>
          <a:xfrm>
            <a:off x="440597" y="4743450"/>
            <a:ext cx="7604648" cy="0"/>
          </a:xfrm>
          <a:prstGeom prst="straightConnector1">
            <a:avLst/>
          </a:prstGeom>
          <a:noFill/>
          <a:ln w="12700" cap="flat" cmpd="sng">
            <a:solidFill>
              <a:srgbClr val="9999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7" name="Google Shape;37;p14"/>
          <p:cNvPicPr preferRelativeResize="0"/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8045245" y="4458890"/>
            <a:ext cx="835595" cy="595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 1">
  <p:cSld name="7_Title Slide 1"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448897" y="425920"/>
            <a:ext cx="8311199" cy="59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00"/>
              </a:buClr>
              <a:buSzPts val="2800"/>
              <a:buFont typeface="Lato Black"/>
              <a:buNone/>
              <a:defRPr cap="none">
                <a:solidFill>
                  <a:srgbClr val="999900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/>
          <p:nvPr/>
        </p:nvSpPr>
        <p:spPr>
          <a:xfrm>
            <a:off x="0" y="0"/>
            <a:ext cx="212141" cy="1353312"/>
          </a:xfrm>
          <a:prstGeom prst="rect">
            <a:avLst/>
          </a:prstGeom>
          <a:solidFill>
            <a:srgbClr val="9999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" name="Google Shape;41;p10"/>
          <p:cNvCxnSpPr/>
          <p:nvPr/>
        </p:nvCxnSpPr>
        <p:spPr>
          <a:xfrm>
            <a:off x="440597" y="4743450"/>
            <a:ext cx="7604648" cy="0"/>
          </a:xfrm>
          <a:prstGeom prst="straightConnector1">
            <a:avLst/>
          </a:prstGeom>
          <a:noFill/>
          <a:ln w="12700" cap="flat" cmpd="sng">
            <a:solidFill>
              <a:srgbClr val="9999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2" name="Google Shape;42;p10"/>
          <p:cNvPicPr preferRelativeResize="0"/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8045245" y="4458890"/>
            <a:ext cx="835595" cy="59543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0"/>
          <p:cNvSpPr>
            <a:spLocks noGrp="1"/>
          </p:cNvSpPr>
          <p:nvPr>
            <p:ph type="pic" idx="2"/>
          </p:nvPr>
        </p:nvSpPr>
        <p:spPr>
          <a:xfrm>
            <a:off x="4808756" y="1351468"/>
            <a:ext cx="3951340" cy="301405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FF671F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 1">
  <p:cSld name="3_Title Slide 1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448897" y="425920"/>
            <a:ext cx="8311199" cy="59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71F"/>
              </a:buClr>
              <a:buSzPts val="2800"/>
              <a:buFont typeface="Lato Black"/>
              <a:buNone/>
              <a:defRPr cap="none">
                <a:solidFill>
                  <a:srgbClr val="FF671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/>
          <p:nvPr/>
        </p:nvSpPr>
        <p:spPr>
          <a:xfrm>
            <a:off x="0" y="0"/>
            <a:ext cx="212141" cy="1353312"/>
          </a:xfrm>
          <a:prstGeom prst="rect">
            <a:avLst/>
          </a:prstGeom>
          <a:solidFill>
            <a:srgbClr val="FF68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2"/>
          <p:cNvSpPr txBox="1">
            <a:spLocks noGrp="1"/>
          </p:cNvSpPr>
          <p:nvPr>
            <p:ph type="subTitle" idx="1"/>
          </p:nvPr>
        </p:nvSpPr>
        <p:spPr>
          <a:xfrm>
            <a:off x="448897" y="1353313"/>
            <a:ext cx="8309640" cy="3012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49" name="Google Shape;49;p12"/>
          <p:cNvCxnSpPr/>
          <p:nvPr/>
        </p:nvCxnSpPr>
        <p:spPr>
          <a:xfrm>
            <a:off x="440597" y="4743450"/>
            <a:ext cx="7604648" cy="0"/>
          </a:xfrm>
          <a:prstGeom prst="straightConnector1">
            <a:avLst/>
          </a:prstGeom>
          <a:noFill/>
          <a:ln w="12700" cap="flat" cmpd="sng">
            <a:solidFill>
              <a:srgbClr val="FF671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8045245" y="4458890"/>
            <a:ext cx="835595" cy="595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 1">
  <p:cSld name="6_Title Slide 1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448897" y="425920"/>
            <a:ext cx="8311199" cy="59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Lato Black"/>
              <a:buNone/>
              <a:defRPr cap="none">
                <a:solidFill>
                  <a:srgbClr val="434343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/>
          <p:nvPr/>
        </p:nvSpPr>
        <p:spPr>
          <a:xfrm>
            <a:off x="0" y="0"/>
            <a:ext cx="212141" cy="1353312"/>
          </a:xfrm>
          <a:prstGeom prst="rect">
            <a:avLst/>
          </a:prstGeom>
          <a:solidFill>
            <a:srgbClr val="9999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" name="Google Shape;54;p13"/>
          <p:cNvCxnSpPr/>
          <p:nvPr/>
        </p:nvCxnSpPr>
        <p:spPr>
          <a:xfrm>
            <a:off x="440597" y="4743450"/>
            <a:ext cx="7604648" cy="0"/>
          </a:xfrm>
          <a:prstGeom prst="straightConnector1">
            <a:avLst/>
          </a:prstGeom>
          <a:noFill/>
          <a:ln w="12700" cap="flat" cmpd="sng">
            <a:solidFill>
              <a:srgbClr val="FF671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" name="Google Shape;55;p13"/>
          <p:cNvPicPr preferRelativeResize="0"/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8045245" y="4458890"/>
            <a:ext cx="835595" cy="59543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448897" y="1353313"/>
            <a:ext cx="8309640" cy="3012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81E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681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g1812d7dcae3_1_25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1947" b="11953"/>
          <a:stretch/>
        </p:blipFill>
        <p:spPr>
          <a:xfrm>
            <a:off x="2291900" y="245975"/>
            <a:ext cx="4701050" cy="358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1812d7dcae3_1_257"/>
          <p:cNvSpPr txBox="1"/>
          <p:nvPr/>
        </p:nvSpPr>
        <p:spPr>
          <a:xfrm>
            <a:off x="1418050" y="3820575"/>
            <a:ext cx="6636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dirty="0">
                <a:solidFill>
                  <a:srgbClr val="A81D81"/>
                </a:solidFill>
                <a:latin typeface="Arial Black"/>
                <a:ea typeface="Arial Black"/>
                <a:cs typeface="Arial Black"/>
                <a:sym typeface="Arial Black"/>
              </a:rPr>
              <a:t>Comissão: Mudança Climática, Transição Justa e Acesso ao Espaço Público</a:t>
            </a:r>
            <a:endParaRPr sz="2100" dirty="0">
              <a:solidFill>
                <a:srgbClr val="A81D8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e12bbb444e_0_57"/>
          <p:cNvSpPr txBox="1">
            <a:spLocks noGrp="1"/>
          </p:cNvSpPr>
          <p:nvPr>
            <p:ph type="title" idx="4294967295"/>
          </p:nvPr>
        </p:nvSpPr>
        <p:spPr>
          <a:xfrm>
            <a:off x="448897" y="425920"/>
            <a:ext cx="83112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00"/>
              </a:buClr>
              <a:buSzPts val="2800"/>
              <a:buFont typeface="Lato Black"/>
              <a:buNone/>
            </a:pPr>
            <a:r>
              <a:rPr lang="pt-BR" dirty="0">
                <a:solidFill>
                  <a:srgbClr val="A81D81"/>
                </a:solidFill>
              </a:rPr>
              <a:t>Parte 3: Questões para discussão  </a:t>
            </a:r>
            <a:endParaRPr lang="pt-BR" dirty="0"/>
          </a:p>
        </p:txBody>
      </p:sp>
      <p:sp>
        <p:nvSpPr>
          <p:cNvPr id="204" name="Google Shape;204;g1e12bbb444e_0_57"/>
          <p:cNvSpPr txBox="1"/>
          <p:nvPr/>
        </p:nvSpPr>
        <p:spPr>
          <a:xfrm>
            <a:off x="448900" y="1168000"/>
            <a:ext cx="8102100" cy="3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900" i="1" dirty="0">
              <a:solidFill>
                <a:srgbClr val="A81D81"/>
              </a:solidFill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A81D81"/>
              </a:buClr>
              <a:buSzPts val="2600"/>
              <a:buFont typeface="Lato"/>
              <a:buChar char="●"/>
            </a:pPr>
            <a:r>
              <a:rPr lang="pt-BR" sz="1900" dirty="0">
                <a:solidFill>
                  <a:srgbClr val="A81D81"/>
                </a:solidFill>
              </a:rPr>
              <a:t>Qual é a mudança que você gostaria de ver nos próximos 4 anos?</a:t>
            </a: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ts val="2600"/>
              <a:buFont typeface="Lato"/>
              <a:buChar char="●"/>
            </a:pPr>
            <a:r>
              <a:rPr lang="pt-BR" sz="1900" dirty="0">
                <a:solidFill>
                  <a:srgbClr val="A81D81"/>
                </a:solidFill>
              </a:rPr>
              <a:t>O que fazer para essa mudança acontecer ?</a:t>
            </a:r>
            <a:endParaRPr lang="pt-BR" sz="2600" dirty="0">
              <a:solidFill>
                <a:srgbClr val="A81D8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rgbClr val="A81D81"/>
                </a:solidFill>
              </a:rPr>
              <a:t> </a:t>
            </a:r>
            <a:endParaRPr sz="2800" dirty="0">
              <a:solidFill>
                <a:srgbClr val="A81D81"/>
              </a:solidFill>
            </a:endParaRPr>
          </a:p>
        </p:txBody>
      </p:sp>
      <p:sp>
        <p:nvSpPr>
          <p:cNvPr id="205" name="Google Shape;205;g1e12bbb444e_0_57"/>
          <p:cNvSpPr txBox="1">
            <a:spLocks noGrp="1"/>
          </p:cNvSpPr>
          <p:nvPr>
            <p:ph type="body" idx="1"/>
          </p:nvPr>
        </p:nvSpPr>
        <p:spPr>
          <a:xfrm>
            <a:off x="448897" y="4677745"/>
            <a:ext cx="4579500" cy="287400"/>
          </a:xfrm>
          <a:prstGeom prst="rect">
            <a:avLst/>
          </a:prstGeom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1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e12bbb444e_0_50"/>
          <p:cNvSpPr txBox="1">
            <a:spLocks noGrp="1"/>
          </p:cNvSpPr>
          <p:nvPr>
            <p:ph type="title" idx="4294967295"/>
          </p:nvPr>
        </p:nvSpPr>
        <p:spPr>
          <a:xfrm>
            <a:off x="448897" y="425920"/>
            <a:ext cx="83112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00"/>
              </a:buClr>
              <a:buSzPts val="2800"/>
              <a:buFont typeface="Lato Black"/>
              <a:buNone/>
            </a:pPr>
            <a:r>
              <a:rPr lang="pt-BR" dirty="0">
                <a:solidFill>
                  <a:srgbClr val="A81D81"/>
                </a:solidFill>
              </a:rPr>
              <a:t>Pergunta 1 </a:t>
            </a:r>
            <a:endParaRPr lang="pt-BR" dirty="0"/>
          </a:p>
        </p:txBody>
      </p:sp>
      <p:sp>
        <p:nvSpPr>
          <p:cNvPr id="128" name="Google Shape;128;g1e12bbb444e_0_50"/>
          <p:cNvSpPr txBox="1"/>
          <p:nvPr/>
        </p:nvSpPr>
        <p:spPr>
          <a:xfrm>
            <a:off x="448900" y="1168000"/>
            <a:ext cx="8102100" cy="3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</a:rPr>
              <a:t>●</a:t>
            </a:r>
            <a:r>
              <a:rPr lang="en-US" sz="700" dirty="0">
                <a:solidFill>
                  <a:schemeClr val="dk1"/>
                </a:solidFill>
              </a:rPr>
              <a:t>      </a:t>
            </a:r>
            <a:r>
              <a:rPr lang="pt-BR" sz="2800" dirty="0">
                <a:solidFill>
                  <a:srgbClr val="A81D81"/>
                </a:solidFill>
              </a:rPr>
              <a:t>Como as condições climáticas extremas e/ou a poluição afetaram o seu trabalho e o de seus membros?</a:t>
            </a:r>
            <a:r>
              <a:rPr lang="en-US" sz="2800" dirty="0">
                <a:solidFill>
                  <a:srgbClr val="A81D81"/>
                </a:solidFill>
              </a:rPr>
              <a:t> </a:t>
            </a:r>
            <a:endParaRPr sz="2800" dirty="0">
              <a:solidFill>
                <a:srgbClr val="A81D81"/>
              </a:solidFill>
            </a:endParaRPr>
          </a:p>
        </p:txBody>
      </p:sp>
      <p:sp>
        <p:nvSpPr>
          <p:cNvPr id="129" name="Google Shape;129;g1e12bbb444e_0_50"/>
          <p:cNvSpPr txBox="1">
            <a:spLocks noGrp="1"/>
          </p:cNvSpPr>
          <p:nvPr>
            <p:ph type="body" idx="1"/>
          </p:nvPr>
        </p:nvSpPr>
        <p:spPr>
          <a:xfrm>
            <a:off x="448897" y="4677745"/>
            <a:ext cx="4579500" cy="287400"/>
          </a:xfrm>
          <a:prstGeom prst="rect">
            <a:avLst/>
          </a:prstGeom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1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e12b0906ce_0_1"/>
          <p:cNvSpPr txBox="1"/>
          <p:nvPr/>
        </p:nvSpPr>
        <p:spPr>
          <a:xfrm>
            <a:off x="-8019" y="690947"/>
            <a:ext cx="4703400" cy="41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ts val="2400"/>
              <a:buFont typeface="Calibri"/>
              <a:buChar char="●"/>
            </a:pPr>
            <a:r>
              <a:rPr lang="pt-BR" sz="2400" dirty="0">
                <a:solidFill>
                  <a:srgbClr val="A81D81"/>
                </a:solidFill>
                <a:latin typeface="Calibri"/>
                <a:ea typeface="Calibri"/>
                <a:cs typeface="Calibri"/>
                <a:sym typeface="Calibri"/>
              </a:rPr>
              <a:t>Impactos negativos na saúde, locais de trabalho, fontes de abastecimento (especialmente produtos frescos) e residências.</a:t>
            </a:r>
            <a:r>
              <a:rPr lang="en-US" sz="2400" dirty="0">
                <a:solidFill>
                  <a:srgbClr val="A81D8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rgbClr val="A81D8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ts val="2400"/>
              <a:buFont typeface="Calibri"/>
              <a:buChar char="●"/>
            </a:pPr>
            <a:r>
              <a:rPr lang="pt-BR" sz="2400" dirty="0">
                <a:solidFill>
                  <a:srgbClr val="A81D81"/>
                </a:solidFill>
                <a:latin typeface="Calibri"/>
                <a:ea typeface="Calibri"/>
                <a:cs typeface="Calibri"/>
                <a:sym typeface="Calibri"/>
              </a:rPr>
              <a:t>As políticas nacionais e municipais de mitigação e adaptação climática ignoram as necessidades dos comerciantes</a:t>
            </a:r>
            <a:r>
              <a:rPr lang="en-US" sz="2400" dirty="0">
                <a:solidFill>
                  <a:srgbClr val="A81D8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rgbClr val="A81D8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ts val="2500"/>
              <a:buFont typeface="Calibri"/>
              <a:buChar char="●"/>
            </a:pPr>
            <a:r>
              <a:rPr lang="pt-BR" sz="2400" dirty="0">
                <a:solidFill>
                  <a:srgbClr val="A81D81"/>
                </a:solidFill>
                <a:latin typeface="Calibri"/>
                <a:ea typeface="Calibri"/>
                <a:cs typeface="Calibri"/>
                <a:sym typeface="Calibri"/>
              </a:rPr>
              <a:t>Recursos da crise climática não são alocados para trabalhadores informais</a:t>
            </a:r>
            <a:r>
              <a:rPr lang="en-US" sz="2400" dirty="0">
                <a:solidFill>
                  <a:srgbClr val="A81D8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2500" dirty="0">
                <a:solidFill>
                  <a:srgbClr val="A81D8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500" dirty="0">
              <a:solidFill>
                <a:srgbClr val="A81D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1e12b0906ce_0_1"/>
          <p:cNvSpPr/>
          <p:nvPr/>
        </p:nvSpPr>
        <p:spPr>
          <a:xfrm>
            <a:off x="0" y="155125"/>
            <a:ext cx="9144000" cy="572700"/>
          </a:xfrm>
          <a:prstGeom prst="rect">
            <a:avLst/>
          </a:prstGeom>
          <a:solidFill>
            <a:srgbClr val="F3D85F"/>
          </a:solidFill>
          <a:ln w="9525" cap="flat" cmpd="sng">
            <a:solidFill>
              <a:srgbClr val="F3D8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3D8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g1e12b0906ce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475" y="175350"/>
            <a:ext cx="532275" cy="5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1e12b0906ce_0_1"/>
          <p:cNvSpPr txBox="1"/>
          <p:nvPr/>
        </p:nvSpPr>
        <p:spPr>
          <a:xfrm>
            <a:off x="150025" y="26934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dirty="0">
                <a:solidFill>
                  <a:srgbClr val="A81D81"/>
                </a:solidFill>
                <a:latin typeface="Lato Black"/>
                <a:ea typeface="Lato Black"/>
                <a:cs typeface="Lato Black"/>
                <a:sym typeface="Lato Black"/>
              </a:rPr>
              <a:t>Pesquisa sobre os impactos da mudança climática nos comerciantes</a:t>
            </a:r>
            <a:r>
              <a:rPr lang="en-US" sz="2800" dirty="0">
                <a:solidFill>
                  <a:srgbClr val="A81D81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endParaRPr sz="2800" b="0" i="0" u="none" strike="noStrike" cap="none" dirty="0">
              <a:solidFill>
                <a:srgbClr val="A81D8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140" name="Google Shape;140;g1e12b0906ce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3450" y="1127425"/>
            <a:ext cx="2184077" cy="149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1e12b0906ce_0_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53450" y="2990625"/>
            <a:ext cx="2250532" cy="149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1e12b0906ce_0_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45475" y="1482874"/>
            <a:ext cx="1715275" cy="233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e12bbb444e_0_3"/>
          <p:cNvSpPr txBox="1">
            <a:spLocks noGrp="1"/>
          </p:cNvSpPr>
          <p:nvPr>
            <p:ph type="body" idx="1"/>
          </p:nvPr>
        </p:nvSpPr>
        <p:spPr>
          <a:xfrm>
            <a:off x="448897" y="4677745"/>
            <a:ext cx="45795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</a:pPr>
            <a:endParaRPr/>
          </a:p>
        </p:txBody>
      </p:sp>
      <p:sp>
        <p:nvSpPr>
          <p:cNvPr id="149" name="Google Shape;149;g1e12bbb444e_0_3"/>
          <p:cNvSpPr txBox="1"/>
          <p:nvPr/>
        </p:nvSpPr>
        <p:spPr>
          <a:xfrm>
            <a:off x="150025" y="1033125"/>
            <a:ext cx="4973700" cy="3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ts val="2600"/>
              <a:buFont typeface="Calibri"/>
              <a:buChar char="●"/>
            </a:pPr>
            <a:r>
              <a:rPr lang="pt-BR" sz="2600" dirty="0">
                <a:solidFill>
                  <a:srgbClr val="A81D81"/>
                </a:solidFill>
                <a:latin typeface="Calibri"/>
                <a:ea typeface="Calibri"/>
                <a:cs typeface="Calibri"/>
                <a:sym typeface="Calibri"/>
              </a:rPr>
              <a:t>Distribuem bens e serviços locais.</a:t>
            </a:r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ts val="2600"/>
              <a:buFont typeface="Calibri"/>
              <a:buChar char="●"/>
            </a:pPr>
            <a:r>
              <a:rPr lang="pt-BR" sz="2600" dirty="0">
                <a:solidFill>
                  <a:srgbClr val="A81D81"/>
                </a:solidFill>
                <a:latin typeface="Calibri"/>
                <a:ea typeface="Calibri"/>
                <a:cs typeface="Calibri"/>
                <a:sym typeface="Calibri"/>
              </a:rPr>
              <a:t>Têm pegada de carbono relativamente pequena.</a:t>
            </a:r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ts val="2600"/>
              <a:buFont typeface="Calibri"/>
              <a:buChar char="●"/>
            </a:pPr>
            <a:r>
              <a:rPr lang="pt-BR" sz="2600" dirty="0">
                <a:solidFill>
                  <a:srgbClr val="A81D81"/>
                </a:solidFill>
                <a:latin typeface="Calibri"/>
                <a:ea typeface="Calibri"/>
                <a:cs typeface="Calibri"/>
                <a:sym typeface="Calibri"/>
              </a:rPr>
              <a:t>Fazem parte de iniciativas de desperdício zero - redução de resíduos, compostagem e reciclagem de resíduos</a:t>
            </a:r>
            <a:r>
              <a:rPr lang="en-US" sz="2600" dirty="0">
                <a:solidFill>
                  <a:srgbClr val="A81D8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600" dirty="0">
              <a:solidFill>
                <a:srgbClr val="A81D8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A81D8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 dirty="0">
              <a:solidFill>
                <a:srgbClr val="A81D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1e12bbb444e_0_3"/>
          <p:cNvSpPr/>
          <p:nvPr/>
        </p:nvSpPr>
        <p:spPr>
          <a:xfrm>
            <a:off x="0" y="155125"/>
            <a:ext cx="9144000" cy="572700"/>
          </a:xfrm>
          <a:prstGeom prst="rect">
            <a:avLst/>
          </a:prstGeom>
          <a:solidFill>
            <a:srgbClr val="F3D85F"/>
          </a:solidFill>
          <a:ln w="9525" cap="flat" cmpd="sng">
            <a:solidFill>
              <a:srgbClr val="F3D8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3D8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g1e12bbb444e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475" y="175350"/>
            <a:ext cx="532275" cy="5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1e12bbb444e_0_3"/>
          <p:cNvSpPr txBox="1"/>
          <p:nvPr/>
        </p:nvSpPr>
        <p:spPr>
          <a:xfrm>
            <a:off x="183250" y="22334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dirty="0">
                <a:solidFill>
                  <a:srgbClr val="A81D81"/>
                </a:solidFill>
                <a:latin typeface="Lato Black"/>
                <a:ea typeface="Lato Black"/>
                <a:cs typeface="Lato Black"/>
                <a:sym typeface="Lato Black"/>
              </a:rPr>
              <a:t>Comerciantes como agentes da mudanças climática</a:t>
            </a:r>
            <a:endParaRPr sz="2800" b="0" i="0" u="none" strike="noStrike" cap="none" dirty="0">
              <a:solidFill>
                <a:srgbClr val="A81D8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153" name="Google Shape;153;g1e12bbb444e_0_3"/>
          <p:cNvPicPr preferRelativeResize="0"/>
          <p:nvPr/>
        </p:nvPicPr>
        <p:blipFill rotWithShape="1">
          <a:blip r:embed="rId4">
            <a:alphaModFix/>
          </a:blip>
          <a:srcRect l="26122"/>
          <a:stretch/>
        </p:blipFill>
        <p:spPr>
          <a:xfrm>
            <a:off x="5302150" y="1145700"/>
            <a:ext cx="3556700" cy="3393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e12bbb444e_0_18"/>
          <p:cNvSpPr txBox="1">
            <a:spLocks noGrp="1"/>
          </p:cNvSpPr>
          <p:nvPr>
            <p:ph type="body" idx="1"/>
          </p:nvPr>
        </p:nvSpPr>
        <p:spPr>
          <a:xfrm>
            <a:off x="448897" y="4677745"/>
            <a:ext cx="45795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</a:pPr>
            <a:endParaRPr/>
          </a:p>
        </p:txBody>
      </p:sp>
      <p:sp>
        <p:nvSpPr>
          <p:cNvPr id="160" name="Google Shape;160;g1e12bbb444e_0_18"/>
          <p:cNvSpPr txBox="1"/>
          <p:nvPr/>
        </p:nvSpPr>
        <p:spPr>
          <a:xfrm>
            <a:off x="448900" y="921550"/>
            <a:ext cx="8059500" cy="36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dirty="0">
                <a:solidFill>
                  <a:srgbClr val="A81D81"/>
                </a:solidFill>
                <a:latin typeface="Calibri"/>
                <a:ea typeface="Calibri"/>
                <a:cs typeface="Calibri"/>
                <a:sym typeface="Calibri"/>
              </a:rPr>
              <a:t>Fortalecimento das demandas de vendedores ambulantes e de feira/mercado</a:t>
            </a:r>
            <a:r>
              <a:rPr lang="en-US" sz="2600" dirty="0">
                <a:solidFill>
                  <a:srgbClr val="A81D8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600" dirty="0">
              <a:solidFill>
                <a:srgbClr val="A81D8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ts val="2600"/>
              <a:buFont typeface="Calibri"/>
              <a:buChar char="●"/>
            </a:pPr>
            <a:r>
              <a:rPr lang="pt-BR" sz="2600" dirty="0">
                <a:solidFill>
                  <a:srgbClr val="A81D81"/>
                </a:solidFill>
                <a:latin typeface="Calibri"/>
                <a:ea typeface="Calibri"/>
                <a:cs typeface="Calibri"/>
                <a:sym typeface="Calibri"/>
              </a:rPr>
              <a:t>Proteção social - assistência médica, previdência</a:t>
            </a:r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ts val="2600"/>
              <a:buFont typeface="Calibri"/>
              <a:buChar char="●"/>
            </a:pPr>
            <a:r>
              <a:rPr lang="pt-BR" sz="2600" dirty="0">
                <a:solidFill>
                  <a:srgbClr val="A81D81"/>
                </a:solidFill>
                <a:latin typeface="Calibri"/>
                <a:ea typeface="Calibri"/>
                <a:cs typeface="Calibri"/>
                <a:sym typeface="Calibri"/>
              </a:rPr>
              <a:t>Infraestrutura de trabalho adequada - água, saneamento, abrigo e armazenamento</a:t>
            </a:r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ts val="2600"/>
              <a:buFont typeface="Calibri"/>
              <a:buChar char="●"/>
            </a:pPr>
            <a:r>
              <a:rPr lang="pt-BR" sz="2600" dirty="0">
                <a:solidFill>
                  <a:srgbClr val="A81D81"/>
                </a:solidFill>
                <a:latin typeface="Calibri"/>
                <a:ea typeface="Calibri"/>
                <a:cs typeface="Calibri"/>
                <a:sym typeface="Calibri"/>
              </a:rPr>
              <a:t>Urbanização de favelas</a:t>
            </a:r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ts val="2600"/>
              <a:buFont typeface="Calibri"/>
              <a:buChar char="●"/>
            </a:pPr>
            <a:r>
              <a:rPr lang="pt-BR" sz="2600" dirty="0">
                <a:solidFill>
                  <a:srgbClr val="A81D81"/>
                </a:solidFill>
                <a:latin typeface="Calibri"/>
                <a:ea typeface="Calibri"/>
                <a:cs typeface="Calibri"/>
                <a:sym typeface="Calibri"/>
              </a:rPr>
              <a:t>Acesso a recursos de adaptação e mitigação</a:t>
            </a:r>
            <a:r>
              <a:rPr lang="en-US" sz="2600" dirty="0">
                <a:solidFill>
                  <a:srgbClr val="A81D8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 dirty="0">
              <a:solidFill>
                <a:srgbClr val="A81D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1e12bbb444e_0_18"/>
          <p:cNvSpPr/>
          <p:nvPr/>
        </p:nvSpPr>
        <p:spPr>
          <a:xfrm>
            <a:off x="0" y="155125"/>
            <a:ext cx="9144000" cy="572700"/>
          </a:xfrm>
          <a:prstGeom prst="rect">
            <a:avLst/>
          </a:prstGeom>
          <a:solidFill>
            <a:srgbClr val="F3D85F"/>
          </a:solidFill>
          <a:ln w="9525" cap="flat" cmpd="sng">
            <a:solidFill>
              <a:srgbClr val="F3D8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3D8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g1e12bbb444e_0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475" y="175350"/>
            <a:ext cx="532275" cy="5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1e12bbb444e_0_18"/>
          <p:cNvSpPr txBox="1"/>
          <p:nvPr/>
        </p:nvSpPr>
        <p:spPr>
          <a:xfrm>
            <a:off x="587022" y="214489"/>
            <a:ext cx="8556978" cy="51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dirty="0">
                <a:solidFill>
                  <a:srgbClr val="A81D81"/>
                </a:solidFill>
                <a:latin typeface="Lato Black"/>
                <a:ea typeface="Lato Black"/>
                <a:cs typeface="Lato Black"/>
                <a:sym typeface="Lato Black"/>
              </a:rPr>
              <a:t>Comerciantes, mudança climática e transição justa</a:t>
            </a:r>
            <a:r>
              <a:rPr lang="en-US" sz="2800" dirty="0">
                <a:solidFill>
                  <a:srgbClr val="A81D81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endParaRPr sz="2800" b="0" i="0" u="none" strike="noStrike" cap="none" dirty="0">
              <a:solidFill>
                <a:srgbClr val="A81D8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89e2b30488_0_10"/>
          <p:cNvSpPr txBox="1"/>
          <p:nvPr/>
        </p:nvSpPr>
        <p:spPr>
          <a:xfrm>
            <a:off x="222350" y="748050"/>
            <a:ext cx="8738400" cy="42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rPr lang="pt-BR" sz="1575" b="1" dirty="0">
                <a:solidFill>
                  <a:srgbClr val="FFFFFF"/>
                </a:solidFill>
                <a:highlight>
                  <a:srgbClr val="A81D81"/>
                </a:highlight>
                <a:latin typeface="Lato"/>
                <a:ea typeface="Lato"/>
                <a:cs typeface="Lato"/>
                <a:sym typeface="Lato"/>
              </a:rPr>
              <a:t>Objetivo de Desenvolvimento Sustentável das Nações Unidas no. 11</a:t>
            </a:r>
            <a:endParaRPr lang="pt-BR" sz="1575" b="1" i="0" u="none" strike="noStrike" cap="none" dirty="0">
              <a:solidFill>
                <a:srgbClr val="FFFFFF"/>
              </a:solidFill>
              <a:highlight>
                <a:srgbClr val="A81D81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pt-BR" sz="1575" dirty="0">
                <a:solidFill>
                  <a:srgbClr val="221E1F"/>
                </a:solidFill>
                <a:latin typeface="Lato"/>
                <a:ea typeface="Lato"/>
                <a:cs typeface="Lato"/>
                <a:sym typeface="Lato"/>
              </a:rPr>
              <a:t>‘Até 2030, haverá acesso universal a espaços públicos seguros, inclusivos e acessíveis e verdes’ (Meta 7).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rPr lang="pt-BR" sz="1581" b="1" dirty="0">
                <a:solidFill>
                  <a:srgbClr val="FFFFFF"/>
                </a:solidFill>
                <a:highlight>
                  <a:srgbClr val="A81D81"/>
                </a:highlight>
                <a:latin typeface="Lato"/>
                <a:ea typeface="Lato"/>
                <a:cs typeface="Lato"/>
                <a:sym typeface="Lato"/>
              </a:rPr>
              <a:t>Nova Agenda Urbana da ONU Habitat</a:t>
            </a:r>
            <a:endParaRPr lang="pt-BR" sz="1581" b="1" i="0" u="none" strike="noStrike" cap="none" dirty="0">
              <a:solidFill>
                <a:srgbClr val="FFFFFF"/>
              </a:solidFill>
              <a:highlight>
                <a:srgbClr val="A81D81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marR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pt-BR" sz="1490" dirty="0">
                <a:solidFill>
                  <a:srgbClr val="221E1F"/>
                </a:solidFill>
                <a:latin typeface="Lato"/>
                <a:ea typeface="Lato"/>
                <a:cs typeface="Lato"/>
                <a:sym typeface="Lato"/>
              </a:rPr>
              <a:t>‘Nós nos comprometemos a promover espaços públicos </a:t>
            </a:r>
            <a:r>
              <a:rPr lang="pt-BR" sz="1490" b="1" dirty="0">
                <a:solidFill>
                  <a:srgbClr val="221E1F"/>
                </a:solidFill>
                <a:latin typeface="Lato"/>
                <a:ea typeface="Lato"/>
                <a:cs typeface="Lato"/>
                <a:sym typeface="Lato"/>
              </a:rPr>
              <a:t>seguros, inclusivos, </a:t>
            </a:r>
            <a:r>
              <a:rPr lang="pt-BR" sz="1490" dirty="0">
                <a:solidFill>
                  <a:srgbClr val="221E1F"/>
                </a:solidFill>
                <a:latin typeface="Lato"/>
                <a:ea typeface="Lato"/>
                <a:cs typeface="Lato"/>
                <a:sym typeface="Lato"/>
              </a:rPr>
              <a:t>acessíveis, verdes e de qualidade... que sejam áreas multifuncionais para interação e inclusão social, saúde humana e bem-estar, </a:t>
            </a:r>
            <a:r>
              <a:rPr lang="pt-BR" sz="1490" b="1" dirty="0">
                <a:solidFill>
                  <a:srgbClr val="221E1F"/>
                </a:solidFill>
                <a:latin typeface="Lato"/>
                <a:ea typeface="Lato"/>
                <a:cs typeface="Lato"/>
                <a:sym typeface="Lato"/>
              </a:rPr>
              <a:t>intercâmbio econômico</a:t>
            </a:r>
            <a:r>
              <a:rPr lang="pt-BR" sz="1490" dirty="0">
                <a:solidFill>
                  <a:srgbClr val="221E1F"/>
                </a:solidFill>
                <a:latin typeface="Lato"/>
                <a:ea typeface="Lato"/>
                <a:cs typeface="Lato"/>
                <a:sym typeface="Lato"/>
              </a:rPr>
              <a:t> …’ (UN Habitat 2016: 37).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rPr lang="pt-BR" sz="1575" b="1" dirty="0">
                <a:solidFill>
                  <a:srgbClr val="FFFFFF"/>
                </a:solidFill>
                <a:highlight>
                  <a:srgbClr val="A81D81"/>
                </a:highlight>
                <a:latin typeface="Lato"/>
                <a:ea typeface="Lato"/>
                <a:cs typeface="Lato"/>
                <a:sym typeface="Lato"/>
              </a:rPr>
              <a:t>Recomendação R204 da Organização Internacional do Trabalho sobre a Formalização da Economia Informal</a:t>
            </a:r>
            <a:endParaRPr lang="pt-BR" sz="1575" b="1" i="0" u="none" strike="noStrike" cap="none" dirty="0">
              <a:solidFill>
                <a:srgbClr val="FFFFFF"/>
              </a:solidFill>
              <a:highlight>
                <a:srgbClr val="A81D81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pt-BR" sz="1510" dirty="0">
                <a:solidFill>
                  <a:srgbClr val="221E1F"/>
                </a:solidFill>
                <a:latin typeface="Lato"/>
                <a:ea typeface="Lato"/>
                <a:cs typeface="Lato"/>
                <a:sym typeface="Lato"/>
              </a:rPr>
              <a:t>‘estratégias de desenvolvimento local precisam incluir ‘</a:t>
            </a:r>
            <a:r>
              <a:rPr lang="pt-BR" sz="1510" b="1" dirty="0">
                <a:solidFill>
                  <a:srgbClr val="221E1F"/>
                </a:solidFill>
                <a:latin typeface="Lato"/>
                <a:ea typeface="Lato"/>
                <a:cs typeface="Lato"/>
                <a:sym typeface="Lato"/>
              </a:rPr>
              <a:t>acesso regulamentado para uso do espaço público … para meios de subsistência</a:t>
            </a:r>
            <a:r>
              <a:rPr lang="pt-BR" sz="1510" dirty="0">
                <a:solidFill>
                  <a:srgbClr val="221E1F"/>
                </a:solidFill>
                <a:latin typeface="Lato"/>
                <a:ea typeface="Lato"/>
                <a:cs typeface="Lato"/>
                <a:sym typeface="Lato"/>
              </a:rPr>
              <a:t>’ (2015, 11,o).</a:t>
            </a:r>
            <a:endParaRPr lang="pt-BR" sz="1730" dirty="0">
              <a:solidFill>
                <a:srgbClr val="221E1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pt-BR" sz="1554" dirty="0">
                <a:solidFill>
                  <a:srgbClr val="221E1F"/>
                </a:solidFill>
                <a:latin typeface="Lato"/>
                <a:ea typeface="Lato"/>
                <a:cs typeface="Lato"/>
                <a:sym typeface="Lato"/>
              </a:rPr>
              <a:t>Juntos, eles constituem um compromisso global inédito para garantir a trabalhadores informais acesso regulamentado ao espaço público. </a:t>
            </a:r>
            <a:endParaRPr lang="pt-BR" sz="1420" dirty="0"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0" name="Google Shape;170;g189e2b30488_0_10"/>
          <p:cNvSpPr/>
          <p:nvPr/>
        </p:nvSpPr>
        <p:spPr>
          <a:xfrm>
            <a:off x="0" y="155125"/>
            <a:ext cx="9144000" cy="572700"/>
          </a:xfrm>
          <a:prstGeom prst="rect">
            <a:avLst/>
          </a:prstGeom>
          <a:solidFill>
            <a:srgbClr val="F3D85F"/>
          </a:solidFill>
          <a:ln w="9525" cap="flat" cmpd="sng">
            <a:solidFill>
              <a:srgbClr val="F3D8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3D8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g189e2b30488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475" y="175350"/>
            <a:ext cx="532275" cy="5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189e2b30488_0_10"/>
          <p:cNvSpPr txBox="1"/>
          <p:nvPr/>
        </p:nvSpPr>
        <p:spPr>
          <a:xfrm>
            <a:off x="623400" y="155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dirty="0">
                <a:solidFill>
                  <a:srgbClr val="A81D81"/>
                </a:solidFill>
                <a:latin typeface="Lato Black"/>
                <a:ea typeface="Lato Black"/>
                <a:cs typeface="Lato Black"/>
                <a:sym typeface="Lato Black"/>
              </a:rPr>
              <a:t>Compromissos Internacionais</a:t>
            </a:r>
            <a:endParaRPr lang="pt-BR" sz="2800" b="0" i="0" u="none" strike="noStrike" cap="none" dirty="0">
              <a:solidFill>
                <a:srgbClr val="A81D8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8eed42a714_0_35"/>
          <p:cNvSpPr txBox="1"/>
          <p:nvPr/>
        </p:nvSpPr>
        <p:spPr>
          <a:xfrm>
            <a:off x="488900" y="985725"/>
            <a:ext cx="8584800" cy="38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dirty="0">
                <a:solidFill>
                  <a:srgbClr val="A81D81"/>
                </a:solidFill>
                <a:latin typeface="Lato"/>
                <a:ea typeface="Lato"/>
                <a:cs typeface="Lato"/>
                <a:sym typeface="Lato"/>
              </a:rPr>
              <a:t>Cálculo das contribuições para: </a:t>
            </a:r>
          </a:p>
          <a:p>
            <a:pPr marL="457200" marR="0" lvl="0" indent="-3619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ts val="2100"/>
              <a:buFont typeface="Lato"/>
              <a:buChar char="●"/>
            </a:pPr>
            <a:r>
              <a:rPr lang="pt-BR" sz="2100" dirty="0">
                <a:solidFill>
                  <a:srgbClr val="A81D81"/>
                </a:solidFill>
                <a:latin typeface="Lato"/>
                <a:ea typeface="Lato"/>
                <a:cs typeface="Lato"/>
                <a:sym typeface="Lato"/>
              </a:rPr>
              <a:t>Emprego (em geral e mulheres, especialmente)</a:t>
            </a:r>
          </a:p>
          <a:p>
            <a:pPr marL="457200" marR="0" lvl="0" indent="-3619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ts val="2100"/>
              <a:buFont typeface="Lato"/>
              <a:buChar char="●"/>
            </a:pPr>
            <a:r>
              <a:rPr lang="pt-BR" sz="2100" dirty="0">
                <a:solidFill>
                  <a:srgbClr val="A81D81"/>
                </a:solidFill>
                <a:latin typeface="Lato"/>
                <a:ea typeface="Lato"/>
                <a:cs typeface="Lato"/>
                <a:sym typeface="Lato"/>
              </a:rPr>
              <a:t>Crescimento econômico</a:t>
            </a:r>
          </a:p>
          <a:p>
            <a:pPr marL="457200" marR="0" lvl="0" indent="-3619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ts val="2100"/>
              <a:buFont typeface="Lato"/>
              <a:buChar char="●"/>
            </a:pPr>
            <a:r>
              <a:rPr lang="pt-BR" sz="2100" dirty="0">
                <a:solidFill>
                  <a:srgbClr val="A81D81"/>
                </a:solidFill>
                <a:latin typeface="Lato"/>
                <a:ea typeface="Lato"/>
                <a:cs typeface="Lato"/>
                <a:sym typeface="Lato"/>
              </a:rPr>
              <a:t>Segurança alimentar</a:t>
            </a:r>
          </a:p>
          <a:p>
            <a:pPr marL="457200" marR="0" lvl="0" indent="-3619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ts val="2100"/>
              <a:buFont typeface="Lato"/>
              <a:buChar char="●"/>
            </a:pPr>
            <a:r>
              <a:rPr lang="pt-BR" sz="2100" dirty="0">
                <a:solidFill>
                  <a:srgbClr val="A81D81"/>
                </a:solidFill>
                <a:latin typeface="Lato"/>
                <a:ea typeface="Lato"/>
                <a:cs typeface="Lato"/>
                <a:sym typeface="Lato"/>
              </a:rPr>
              <a:t>Gestão urbana - prevenção da criminalidade e limpeza</a:t>
            </a:r>
          </a:p>
          <a:p>
            <a:pPr marL="457200" marR="0" lvl="0" indent="-3619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ts val="2100"/>
              <a:buFont typeface="Lato"/>
              <a:buChar char="●"/>
            </a:pPr>
            <a:r>
              <a:rPr lang="pt-BR" sz="2100" dirty="0">
                <a:solidFill>
                  <a:srgbClr val="A81D81"/>
                </a:solidFill>
                <a:latin typeface="Lato"/>
                <a:ea typeface="Lato"/>
                <a:cs typeface="Lato"/>
                <a:sym typeface="Lato"/>
              </a:rPr>
              <a:t>Mitigação das mudanças climáticas</a:t>
            </a:r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</a:endParaRPr>
          </a:p>
        </p:txBody>
      </p:sp>
      <p:sp>
        <p:nvSpPr>
          <p:cNvPr id="179" name="Google Shape;179;g18eed42a714_0_35"/>
          <p:cNvSpPr/>
          <p:nvPr/>
        </p:nvSpPr>
        <p:spPr>
          <a:xfrm>
            <a:off x="0" y="155125"/>
            <a:ext cx="9144000" cy="572700"/>
          </a:xfrm>
          <a:prstGeom prst="rect">
            <a:avLst/>
          </a:prstGeom>
          <a:solidFill>
            <a:srgbClr val="F3D85F"/>
          </a:solidFill>
          <a:ln w="9525" cap="flat" cmpd="sng">
            <a:solidFill>
              <a:srgbClr val="F3D8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3D8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g18eed42a714_0_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475" y="175350"/>
            <a:ext cx="532275" cy="5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18eed42a714_0_35"/>
          <p:cNvSpPr txBox="1"/>
          <p:nvPr/>
        </p:nvSpPr>
        <p:spPr>
          <a:xfrm>
            <a:off x="79022" y="155125"/>
            <a:ext cx="906497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11138" dirty="0">
                <a:solidFill>
                  <a:srgbClr val="A81D81"/>
                </a:solidFill>
                <a:latin typeface="Lato Black"/>
                <a:ea typeface="Lato Black"/>
                <a:cs typeface="Lato Black"/>
                <a:sym typeface="Lato Black"/>
              </a:rPr>
              <a:t>Argumentos e evidências para fortalecer ações de incidência</a:t>
            </a:r>
            <a:endParaRPr sz="2800" b="0" i="0" u="none" strike="noStrike" cap="none" dirty="0">
              <a:solidFill>
                <a:srgbClr val="A81D8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rgbClr val="A81D8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rgbClr val="A81D8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8eed42a714_0_5"/>
          <p:cNvSpPr txBox="1"/>
          <p:nvPr/>
        </p:nvSpPr>
        <p:spPr>
          <a:xfrm>
            <a:off x="301375" y="803675"/>
            <a:ext cx="4962300" cy="43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34920"/>
              <a:buFont typeface="Arial"/>
              <a:buNone/>
            </a:pPr>
            <a:r>
              <a:rPr lang="pt-BR" sz="3150" dirty="0">
                <a:solidFill>
                  <a:schemeClr val="lt1"/>
                </a:solidFill>
                <a:highlight>
                  <a:srgbClr val="A81D81"/>
                </a:highlight>
                <a:latin typeface="Lato"/>
                <a:ea typeface="Lato"/>
                <a:cs typeface="Lato"/>
                <a:sym typeface="Lato"/>
              </a:rPr>
              <a:t>Marcos legislativos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4920"/>
              <a:buFont typeface="Arial"/>
              <a:buNone/>
            </a:pPr>
            <a:endParaRPr lang="pt-BR" sz="3150" dirty="0">
              <a:solidFill>
                <a:srgbClr val="A81D81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marR="0" lvl="0" indent="-3386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ct val="100000"/>
              <a:buFont typeface="Lato"/>
              <a:buChar char="●"/>
            </a:pPr>
            <a:r>
              <a:rPr lang="pt-BR" sz="3150" dirty="0">
                <a:solidFill>
                  <a:srgbClr val="A81D81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A nível nacional: Lei do vendedor ambulante da Índia</a:t>
            </a:r>
          </a:p>
          <a:p>
            <a:pPr marL="457200" marR="0" lvl="0" indent="-3386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ct val="100000"/>
              <a:buFont typeface="Lato"/>
              <a:buChar char="●"/>
            </a:pPr>
            <a:r>
              <a:rPr lang="pt-BR" sz="3150" dirty="0">
                <a:solidFill>
                  <a:srgbClr val="A81D81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A nível local: Estatuto do vendedor ambulante</a:t>
            </a:r>
          </a:p>
          <a:p>
            <a:pPr marL="457200" marR="0" lvl="0" indent="-3386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ct val="100000"/>
              <a:buFont typeface="Lato"/>
              <a:buChar char="●"/>
            </a:pPr>
            <a:r>
              <a:rPr lang="pt-BR" sz="3150" dirty="0">
                <a:solidFill>
                  <a:srgbClr val="A81D81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fazendo uso dos princípios da justiça administrativa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34920"/>
              <a:buFont typeface="Arial"/>
              <a:buNone/>
            </a:pPr>
            <a:r>
              <a:rPr lang="pt-BR" sz="3150" dirty="0">
                <a:solidFill>
                  <a:schemeClr val="lt1"/>
                </a:solidFill>
                <a:highlight>
                  <a:srgbClr val="A81D81"/>
                </a:highlight>
                <a:latin typeface="Lato"/>
                <a:ea typeface="Lato"/>
                <a:cs typeface="Lato"/>
                <a:sym typeface="Lato"/>
              </a:rPr>
              <a:t>Fóruns de negociação</a:t>
            </a:r>
          </a:p>
          <a:p>
            <a:pPr marL="457200" marR="0" lvl="0" indent="-338613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A81D81"/>
              </a:buClr>
              <a:buSzPct val="100000"/>
              <a:buFont typeface="Lato"/>
              <a:buChar char="●"/>
            </a:pPr>
            <a:r>
              <a:rPr lang="pt-BR" sz="3150" dirty="0">
                <a:solidFill>
                  <a:srgbClr val="A81D81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Criação de fóruns regulares com autoridades locais/nacionais onde as questões possam ser abordadas de forma proativa e conjunta.</a:t>
            </a:r>
            <a:endParaRPr lang="pt-BR" sz="3150" dirty="0">
              <a:solidFill>
                <a:schemeClr val="lt1"/>
              </a:solidFill>
              <a:highlight>
                <a:srgbClr val="A81D81"/>
              </a:highlight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34920"/>
              <a:buFont typeface="Arial"/>
              <a:buNone/>
            </a:pPr>
            <a:r>
              <a:rPr lang="pt-BR" sz="3150" dirty="0">
                <a:solidFill>
                  <a:schemeClr val="lt1"/>
                </a:solidFill>
                <a:highlight>
                  <a:srgbClr val="A81D81"/>
                </a:highlight>
                <a:latin typeface="Lato"/>
                <a:ea typeface="Lato"/>
                <a:cs typeface="Lato"/>
                <a:sym typeface="Lato"/>
              </a:rPr>
              <a:t>Projetos de Demonstração</a:t>
            </a:r>
          </a:p>
          <a:p>
            <a:pPr marL="457200" marR="0" lvl="0" indent="-338613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A81D81"/>
              </a:buClr>
              <a:buSzPct val="100000"/>
              <a:buFont typeface="Lato"/>
              <a:buChar char="●"/>
            </a:pPr>
            <a:r>
              <a:rPr lang="pt-BR" sz="3150" dirty="0">
                <a:solidFill>
                  <a:srgbClr val="A81D81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‘Arte do possível’ na gestão e oferta de infraestrutura.</a:t>
            </a:r>
            <a:endParaRPr lang="pt-BR" sz="1100" dirty="0">
              <a:solidFill>
                <a:schemeClr val="dk1"/>
              </a:solidFill>
              <a:highlight>
                <a:srgbClr val="A81D81"/>
              </a:highlight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/>
              <a:buNone/>
            </a:pPr>
            <a:endParaRPr lang="pt-BR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18eed42a714_0_5"/>
          <p:cNvSpPr/>
          <p:nvPr/>
        </p:nvSpPr>
        <p:spPr>
          <a:xfrm>
            <a:off x="0" y="155125"/>
            <a:ext cx="9144000" cy="572700"/>
          </a:xfrm>
          <a:prstGeom prst="rect">
            <a:avLst/>
          </a:prstGeom>
          <a:solidFill>
            <a:srgbClr val="F3D85F"/>
          </a:solidFill>
          <a:ln w="9525" cap="flat" cmpd="sng">
            <a:solidFill>
              <a:srgbClr val="F3D8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3D8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g18eed42a714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475" y="175350"/>
            <a:ext cx="532275" cy="5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18eed42a714_0_5"/>
          <p:cNvSpPr txBox="1"/>
          <p:nvPr/>
        </p:nvSpPr>
        <p:spPr>
          <a:xfrm>
            <a:off x="183250" y="155125"/>
            <a:ext cx="89607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pt-BR" sz="11138" dirty="0">
                <a:solidFill>
                  <a:srgbClr val="A81D81"/>
                </a:solidFill>
                <a:latin typeface="Lato Black"/>
                <a:ea typeface="Lato Black"/>
                <a:cs typeface="Lato Black"/>
                <a:sym typeface="Lato Black"/>
              </a:rPr>
              <a:t>Ferramentas para fortalecer o acesso ao espaço público</a:t>
            </a:r>
            <a:endParaRPr sz="2800" b="0" i="0" u="none" strike="noStrike" cap="none" dirty="0">
              <a:solidFill>
                <a:srgbClr val="A81D8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 sz="2800" b="0" i="0" u="none" strike="noStrike" cap="none" dirty="0">
              <a:solidFill>
                <a:srgbClr val="A81D8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rgbClr val="A81D8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191" name="Google Shape;191;g18eed42a714_0_5"/>
          <p:cNvPicPr preferRelativeResize="0"/>
          <p:nvPr/>
        </p:nvPicPr>
        <p:blipFill rotWithShape="1">
          <a:blip r:embed="rId4">
            <a:alphaModFix/>
          </a:blip>
          <a:srcRect l="34756" r="10161"/>
          <a:stretch/>
        </p:blipFill>
        <p:spPr>
          <a:xfrm>
            <a:off x="5397425" y="727825"/>
            <a:ext cx="3746575" cy="4415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e12bbb444e_0_44"/>
          <p:cNvSpPr txBox="1">
            <a:spLocks noGrp="1"/>
          </p:cNvSpPr>
          <p:nvPr>
            <p:ph type="title" idx="4294967295"/>
          </p:nvPr>
        </p:nvSpPr>
        <p:spPr>
          <a:xfrm>
            <a:off x="448897" y="425920"/>
            <a:ext cx="83112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00"/>
              </a:buClr>
              <a:buSzPts val="2800"/>
              <a:buFont typeface="Lato Black"/>
              <a:buNone/>
            </a:pPr>
            <a:r>
              <a:rPr lang="pt-BR" dirty="0">
                <a:solidFill>
                  <a:srgbClr val="A81D81"/>
                </a:solidFill>
              </a:rPr>
              <a:t>Parte 2: Questões para discussão  </a:t>
            </a:r>
            <a:endParaRPr lang="pt-BR" dirty="0"/>
          </a:p>
        </p:txBody>
      </p:sp>
      <p:sp>
        <p:nvSpPr>
          <p:cNvPr id="197" name="Google Shape;197;g1e12bbb444e_0_44"/>
          <p:cNvSpPr txBox="1"/>
          <p:nvPr/>
        </p:nvSpPr>
        <p:spPr>
          <a:xfrm>
            <a:off x="448900" y="1168000"/>
            <a:ext cx="8102100" cy="3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A81D81"/>
              </a:buClr>
              <a:buSzPts val="1800"/>
              <a:buFont typeface="Lato"/>
              <a:buChar char="●"/>
            </a:pPr>
            <a:r>
              <a:rPr lang="pt-BR" sz="1800" dirty="0">
                <a:solidFill>
                  <a:srgbClr val="A81D81"/>
                </a:solidFill>
                <a:latin typeface="Lato"/>
                <a:ea typeface="Lato"/>
                <a:cs typeface="Lato"/>
                <a:sym typeface="Lato"/>
              </a:rPr>
              <a:t>Quem contribuirá para o acesso da SNI e de suas afiliadas ao espaço público e à infraestrutura?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A81D81"/>
              </a:buClr>
              <a:buSzPts val="1800"/>
              <a:buFont typeface="Lato"/>
              <a:buChar char="●"/>
            </a:pPr>
            <a:r>
              <a:rPr lang="pt-BR" sz="1800" dirty="0">
                <a:solidFill>
                  <a:srgbClr val="A81D81"/>
                </a:solidFill>
                <a:latin typeface="Lato"/>
                <a:ea typeface="Lato"/>
                <a:cs typeface="Lato"/>
                <a:sym typeface="Lato"/>
              </a:rPr>
              <a:t>Quem impedirá o acesso ao espaço público?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A81D81"/>
              </a:buClr>
              <a:buSzPts val="1800"/>
              <a:buFont typeface="Lato"/>
              <a:buChar char="●"/>
            </a:pPr>
            <a:r>
              <a:rPr lang="pt-BR" sz="1800" dirty="0">
                <a:solidFill>
                  <a:srgbClr val="A81D81"/>
                </a:solidFill>
                <a:latin typeface="Lato"/>
                <a:ea typeface="Lato"/>
                <a:cs typeface="Lato"/>
                <a:sym typeface="Lato"/>
              </a:rPr>
              <a:t>Quem a SNI e suas afiliadas devem ter como prioridade? Por quê? Quando?</a:t>
            </a:r>
            <a:endParaRPr sz="1800" dirty="0">
              <a:solidFill>
                <a:srgbClr val="A81D8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rgbClr val="A81D81"/>
                </a:solidFill>
              </a:rPr>
              <a:t> </a:t>
            </a:r>
            <a:endParaRPr sz="2800" dirty="0">
              <a:solidFill>
                <a:srgbClr val="A81D81"/>
              </a:solidFill>
            </a:endParaRPr>
          </a:p>
        </p:txBody>
      </p:sp>
      <p:sp>
        <p:nvSpPr>
          <p:cNvPr id="198" name="Google Shape;198;g1e12bbb444e_0_44"/>
          <p:cNvSpPr txBox="1">
            <a:spLocks noGrp="1"/>
          </p:cNvSpPr>
          <p:nvPr>
            <p:ph type="body" idx="1"/>
          </p:nvPr>
        </p:nvSpPr>
        <p:spPr>
          <a:xfrm>
            <a:off x="448897" y="4677745"/>
            <a:ext cx="4579500" cy="287400"/>
          </a:xfrm>
          <a:prstGeom prst="rect">
            <a:avLst/>
          </a:prstGeom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1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EGO Template">
  <a:themeElements>
    <a:clrScheme name="WIEGO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7C41"/>
      </a:accent1>
      <a:accent2>
        <a:srgbClr val="797700"/>
      </a:accent2>
      <a:accent3>
        <a:srgbClr val="A5A5A5"/>
      </a:accent3>
      <a:accent4>
        <a:srgbClr val="7A4200"/>
      </a:accent4>
      <a:accent5>
        <a:srgbClr val="797979"/>
      </a:accent5>
      <a:accent6>
        <a:srgbClr val="FEFDD5"/>
      </a:accent6>
      <a:hlink>
        <a:srgbClr val="FF7C41"/>
      </a:hlink>
      <a:folHlink>
        <a:srgbClr val="7977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519</Words>
  <Application>Microsoft Office PowerPoint</Application>
  <PresentationFormat>Apresentação na tela (16:9)</PresentationFormat>
  <Paragraphs>60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Lato</vt:lpstr>
      <vt:lpstr>Calibri</vt:lpstr>
      <vt:lpstr>Lato Black</vt:lpstr>
      <vt:lpstr>Arial</vt:lpstr>
      <vt:lpstr>Arial Black</vt:lpstr>
      <vt:lpstr>WIEGO Template</vt:lpstr>
      <vt:lpstr>Apresentação do PowerPoint</vt:lpstr>
      <vt:lpstr>Pergunta 1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Parte 2: Questões para discussão  </vt:lpstr>
      <vt:lpstr>Parte 3: Questões para discussão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Marcia Macedo</cp:lastModifiedBy>
  <cp:revision>12</cp:revision>
  <dcterms:created xsi:type="dcterms:W3CDTF">2019-05-09T04:24:45Z</dcterms:created>
  <dcterms:modified xsi:type="dcterms:W3CDTF">2023-04-20T17:56:23Z</dcterms:modified>
</cp:coreProperties>
</file>